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6"/>
  </p:notesMasterIdLst>
  <p:sldIdLst>
    <p:sldId id="256" r:id="rId2"/>
    <p:sldId id="258" r:id="rId3"/>
    <p:sldId id="259" r:id="rId4"/>
    <p:sldId id="263" r:id="rId5"/>
    <p:sldId id="286" r:id="rId6"/>
    <p:sldId id="287" r:id="rId7"/>
    <p:sldId id="298" r:id="rId8"/>
    <p:sldId id="289" r:id="rId9"/>
    <p:sldId id="299" r:id="rId10"/>
    <p:sldId id="300" r:id="rId11"/>
    <p:sldId id="271" r:id="rId12"/>
    <p:sldId id="274" r:id="rId13"/>
    <p:sldId id="275" r:id="rId14"/>
    <p:sldId id="276" r:id="rId15"/>
    <p:sldId id="277" r:id="rId16"/>
    <p:sldId id="312" r:id="rId17"/>
    <p:sldId id="279" r:id="rId18"/>
    <p:sldId id="290" r:id="rId19"/>
    <p:sldId id="291" r:id="rId20"/>
    <p:sldId id="292" r:id="rId21"/>
    <p:sldId id="293" r:id="rId22"/>
    <p:sldId id="284" r:id="rId23"/>
    <p:sldId id="288" r:id="rId24"/>
    <p:sldId id="311" r:id="rId25"/>
    <p:sldId id="310" r:id="rId26"/>
    <p:sldId id="303" r:id="rId27"/>
    <p:sldId id="304" r:id="rId28"/>
    <p:sldId id="313" r:id="rId29"/>
    <p:sldId id="306" r:id="rId30"/>
    <p:sldId id="307" r:id="rId31"/>
    <p:sldId id="305" r:id="rId32"/>
    <p:sldId id="308" r:id="rId33"/>
    <p:sldId id="314" r:id="rId34"/>
    <p:sldId id="309" r:id="rId35"/>
  </p:sldIdLst>
  <p:sldSz cx="12192000" cy="6858000"/>
  <p:notesSz cx="6858000" cy="9144000"/>
  <p:embeddedFontLst>
    <p:embeddedFont>
      <p:font typeface="Lucida Sans" panose="020B0602030504020204" pitchFamily="34" charset="0"/>
      <p:regular r:id="rId37"/>
      <p:bold r:id="rId38"/>
      <p:italic r:id="rId39"/>
      <p:boldItalic r:id="rId40"/>
    </p:embeddedFont>
    <p:embeddedFont>
      <p:font typeface="Merriweather" panose="00000500000000000000" pitchFamily="2" charset="0"/>
      <p:regular r:id="rId41"/>
      <p:bold r:id="rId42"/>
      <p:italic r:id="rId43"/>
      <p:boldItalic r:id="rId44"/>
    </p:embeddedFont>
    <p:embeddedFont>
      <p:font typeface="Open Sans" panose="020B0606030504020204" pitchFamily="34" charset="0"/>
      <p:regular r:id="rId45"/>
      <p:bold r:id="rId46"/>
      <p:italic r:id="rId47"/>
      <p:boldItalic r:id="rId48"/>
    </p:embeddedFont>
    <p:embeddedFont>
      <p:font typeface="Poppins" panose="00000500000000000000" pitchFamily="2" charset="0"/>
      <p:regular r:id="rId49"/>
      <p:bold r:id="rId50"/>
      <p:italic r:id="rId51"/>
      <p:boldItalic r:id="rId52"/>
    </p:embeddedFont>
    <p:embeddedFont>
      <p:font typeface="Poppins Medium" panose="00000600000000000000" pitchFamily="2" charset="0"/>
      <p:regular r:id="rId53"/>
      <p:italic r:id="rId54"/>
    </p:embeddedFont>
    <p:embeddedFont>
      <p:font typeface="Poppins SemiBold" panose="00000700000000000000" pitchFamily="2" charset="0"/>
      <p:regular r:id="rId55"/>
      <p:bold r:id="rId56"/>
      <p:italic r:id="rId57"/>
      <p:boldItalic r:id="rId58"/>
    </p:embeddedFont>
    <p:embeddedFont>
      <p:font typeface="Roboto" panose="02000000000000000000" pitchFamily="2" charset="0"/>
      <p:regular r:id="rId59"/>
      <p:bold r:id="rId60"/>
      <p:italic r:id="rId61"/>
      <p:boldItalic r:id="rId6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D760"/>
    <a:srgbClr val="B4B5B2"/>
    <a:srgbClr val="505050"/>
    <a:srgbClr val="231A32"/>
    <a:srgbClr val="191919"/>
    <a:srgbClr val="121212"/>
    <a:srgbClr val="171717"/>
    <a:srgbClr val="2C2C2C"/>
    <a:srgbClr val="202020"/>
    <a:srgbClr val="5555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92600FB-E5A2-48A8-ADC9-6968E10B5B48}" v="701" dt="2022-12-07T05:42:27.275"/>
  </p1510:revLst>
</p1510:revInfo>
</file>

<file path=ppt/tableStyles.xml><?xml version="1.0" encoding="utf-8"?>
<a:tblStyleLst xmlns:a="http://schemas.openxmlformats.org/drawingml/2006/main" def="{5C22544A-7EE6-4342-B048-85BDC9FD1C3A}">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440" autoAdjust="0"/>
    <p:restoredTop sz="94660"/>
  </p:normalViewPr>
  <p:slideViewPr>
    <p:cSldViewPr snapToGrid="0" showGuides="1">
      <p:cViewPr varScale="1">
        <p:scale>
          <a:sx n="82" d="100"/>
          <a:sy n="82" d="100"/>
        </p:scale>
        <p:origin x="605"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font" Target="fonts/font14.fntdata"/><Relationship Id="rId55" Type="http://schemas.openxmlformats.org/officeDocument/2006/relationships/font" Target="fonts/font19.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font" Target="fonts/font17.fntdata"/><Relationship Id="rId58" Type="http://schemas.openxmlformats.org/officeDocument/2006/relationships/font" Target="fonts/font22.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2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56" Type="http://schemas.openxmlformats.org/officeDocument/2006/relationships/font" Target="fonts/font20.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59" Type="http://schemas.openxmlformats.org/officeDocument/2006/relationships/font" Target="fonts/font23.fntdata"/><Relationship Id="rId67"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font" Target="fonts/font5.fntdata"/><Relationship Id="rId54" Type="http://schemas.openxmlformats.org/officeDocument/2006/relationships/font" Target="fonts/font18.fntdata"/><Relationship Id="rId62"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 Id="rId57" Type="http://schemas.openxmlformats.org/officeDocument/2006/relationships/font" Target="fonts/font2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font" Target="fonts/font16.fntdata"/><Relationship Id="rId60" Type="http://schemas.openxmlformats.org/officeDocument/2006/relationships/font" Target="fonts/font24.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3.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2-03T23:16:18.590"/>
    </inkml:context>
    <inkml:brush xml:id="br0">
      <inkml:brushProperty name="width" value="0.05" units="cm"/>
      <inkml:brushProperty name="height" value="0.3" units="cm"/>
      <inkml:brushProperty name="inkEffects" value="pencil"/>
    </inkml:brush>
  </inkml:definitions>
  <inkml:trace contextRef="#ctx0" brushRef="#br0">1 1 16383,'0'0'0</inkml:trace>
</inkml:ink>
</file>

<file path=ppt/media/image1.png>
</file>

<file path=ppt/media/image10.png>
</file>

<file path=ppt/media/image11.png>
</file>

<file path=ppt/media/image12.jpeg>
</file>

<file path=ppt/media/image13.jpeg>
</file>

<file path=ppt/media/image13.png>
</file>

<file path=ppt/media/image14.jpeg>
</file>

<file path=ppt/media/image15.jpeg>
</file>

<file path=ppt/media/image16.jpeg>
</file>

<file path=ppt/media/image17.png>
</file>

<file path=ppt/media/image18.jpeg>
</file>

<file path=ppt/media/image19.jpeg>
</file>

<file path=ppt/media/image2.svg>
</file>

<file path=ppt/media/image20.jpeg>
</file>

<file path=ppt/media/image21.jpeg>
</file>

<file path=ppt/media/image22.png>
</file>

<file path=ppt/media/image23.jpg>
</file>

<file path=ppt/media/image24.png>
</file>

<file path=ppt/media/image25.jpg>
</file>

<file path=ppt/media/image3.png>
</file>

<file path=ppt/media/image4.png>
</file>

<file path=ppt/media/image5.sv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F2C584-575E-AA45-B8BC-4B3A2BAF3970}" type="datetimeFigureOut">
              <a:rPr lang="en-US" smtClean="0"/>
              <a:t>5/7/2024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BB3CF5-C42E-AC45-BEBB-D7CA44E21975}" type="slidenum">
              <a:rPr lang="en-US" smtClean="0"/>
              <a:t>‹#›</a:t>
            </a:fld>
            <a:endParaRPr lang="en-US"/>
          </a:p>
        </p:txBody>
      </p:sp>
    </p:spTree>
    <p:extLst>
      <p:ext uri="{BB962C8B-B14F-4D97-AF65-F5344CB8AC3E}">
        <p14:creationId xmlns:p14="http://schemas.microsoft.com/office/powerpoint/2010/main" val="5595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1ec5a2019c7_18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120" name="Google Shape;1120;g1ec5a2019c7_18_7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Arial"/>
              <a:buNone/>
            </a:pPr>
            <a:r>
              <a:rPr lang="en">
                <a:latin typeface="Arial"/>
                <a:ea typeface="Arial"/>
                <a:cs typeface="Arial"/>
                <a:sym typeface="Arial"/>
              </a:rPr>
              <a:t>Project Planning – Scope of the project is defined</a:t>
            </a:r>
            <a:endParaRPr/>
          </a:p>
          <a:p>
            <a:pPr marL="0" lvl="0" indent="0" algn="l" rtl="0">
              <a:spcBef>
                <a:spcPts val="0"/>
              </a:spcBef>
              <a:spcAft>
                <a:spcPts val="0"/>
              </a:spcAft>
              <a:buSzPts val="1800"/>
              <a:buFont typeface="Arial"/>
              <a:buNone/>
            </a:pPr>
            <a:r>
              <a:rPr lang="en">
                <a:latin typeface="Arial"/>
                <a:ea typeface="Arial"/>
                <a:cs typeface="Arial"/>
                <a:sym typeface="Arial"/>
              </a:rPr>
              <a:t>Business Requirements Definition – What are the Questions that the business needs to get answered, Detail Requirements Gathering</a:t>
            </a:r>
            <a:endParaRPr/>
          </a:p>
          <a:p>
            <a:pPr marL="0" lvl="0" indent="0" algn="l" rtl="0">
              <a:spcBef>
                <a:spcPts val="0"/>
              </a:spcBef>
              <a:spcAft>
                <a:spcPts val="0"/>
              </a:spcAft>
              <a:buSzPts val="1800"/>
              <a:buFont typeface="Arial"/>
              <a:buNone/>
            </a:pPr>
            <a:r>
              <a:rPr lang="en">
                <a:latin typeface="Arial"/>
                <a:ea typeface="Arial"/>
                <a:cs typeface="Arial"/>
                <a:sym typeface="Arial"/>
              </a:rPr>
              <a:t>In our example the Company OrgX wants to know which clients are more profitable than others, How much do the employees cost us and do we have optimum utilization of our resources.</a:t>
            </a:r>
            <a:endParaRPr/>
          </a:p>
          <a:p>
            <a:pPr marL="0" lvl="0" indent="0" algn="l" rtl="0">
              <a:spcBef>
                <a:spcPts val="0"/>
              </a:spcBef>
              <a:spcAft>
                <a:spcPts val="0"/>
              </a:spcAft>
              <a:buSzPts val="1800"/>
              <a:buFont typeface="Arial"/>
              <a:buNone/>
            </a:pPr>
            <a:r>
              <a:rPr lang="en">
                <a:latin typeface="Arial"/>
                <a:ea typeface="Arial"/>
                <a:cs typeface="Arial"/>
                <a:sym typeface="Arial"/>
              </a:rPr>
              <a:t>Dimensional Modelling – We build the Bus Matrix by identifying business processes and designing are fact tables.</a:t>
            </a:r>
            <a:endParaRPr/>
          </a:p>
          <a:p>
            <a:pPr marL="0" lvl="0" indent="0" algn="l" rtl="0">
              <a:spcBef>
                <a:spcPts val="0"/>
              </a:spcBef>
              <a:spcAft>
                <a:spcPts val="0"/>
              </a:spcAft>
              <a:buSzPts val="1800"/>
              <a:buNone/>
            </a:pPr>
            <a:endParaRPr>
              <a:latin typeface="Arial"/>
              <a:ea typeface="Arial"/>
              <a:cs typeface="Arial"/>
              <a:sym typeface="Arial"/>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endParaRPr/>
          </a:p>
          <a:p>
            <a:pPr marL="0" lvl="0" indent="0" algn="l" rtl="0">
              <a:spcBef>
                <a:spcPts val="0"/>
              </a:spcBef>
              <a:spcAft>
                <a:spcPts val="0"/>
              </a:spcAft>
              <a:buSzPts val="1800"/>
              <a:buNone/>
            </a:pPr>
            <a:endParaRPr/>
          </a:p>
          <a:p>
            <a:pPr marL="0" lvl="0" indent="0" algn="l" rtl="0">
              <a:spcBef>
                <a:spcPts val="0"/>
              </a:spcBef>
              <a:spcAft>
                <a:spcPts val="0"/>
              </a:spcAft>
              <a:buNone/>
            </a:pPr>
            <a:endParaRPr/>
          </a:p>
        </p:txBody>
      </p:sp>
      <p:sp>
        <p:nvSpPr>
          <p:cNvPr id="1121" name="Google Shape;1121;g1ec5a2019c7_18_7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6</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1ec5a2019c7_18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0" name="Google Shape;1260;g1ec5a2019c7_18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1ec5a2019c7_13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0" name="Google Shape;1290;g1ec5a2019c7_13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g1ec5a2019c7_3_178: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2" name="Google Shape;1342;g1ec5a2019c7_3_1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1ec5a2019c7_3_183: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8" name="Google Shape;1348;g1ec5a2019c7_3_18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1ec5a2019a6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353" name="Google Shape;1353;g1ec5a2019a6_0_17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SzPts val="1800"/>
              <a:buNone/>
            </a:pPr>
            <a:r>
              <a:rPr lang="en"/>
              <a:t>Business Needs - i.e., information content - transforms, derivations, etc.</a:t>
            </a:r>
            <a:endParaRPr/>
          </a:p>
          <a:p>
            <a:pPr marL="0" lvl="0" indent="0" algn="l" rtl="0">
              <a:spcBef>
                <a:spcPts val="0"/>
              </a:spcBef>
              <a:spcAft>
                <a:spcPts val="0"/>
              </a:spcAft>
              <a:buNone/>
            </a:pPr>
            <a:endParaRPr/>
          </a:p>
        </p:txBody>
      </p:sp>
      <p:sp>
        <p:nvSpPr>
          <p:cNvPr id="1354" name="Google Shape;1354;g1ec5a2019a6_0_175: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20</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1ec5a2019a6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360" name="Google Shape;1360;g1ec5a2019a6_0_18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61" name="Google Shape;1361;g1ec5a2019a6_0_181: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21</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1ec5a2019c7_3_187: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67" name="Google Shape;1367;g1ec5a2019c7_3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1ec5a2019c7_28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8" name="Google Shape;1158;g1ec5a2019c7_28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1ec65c71f80_0_6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 name="Google Shape;1202;g1ec65c71f80_0_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1ec65e38240_1_109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37" name="Google Shape;1237;g1ec65e38240_1_10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2a15feac3d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963" name="Google Shape;963;g2a15feac3d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964" name="Google Shape;964;g2a15feac3d0_0_0: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7</a:t>
            </a:fld>
            <a:endParaRPr sz="1800">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2a18a56bae2_31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43" name="Google Shape;1243;g2a18a56bae2_3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c662b21bb_6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c662b21bb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c662b21bb_6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c662b21bb_6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2a18a56bae2_31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64" name="Google Shape;1264;g2a18a56bae2_3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2a18a56bae2_31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50" name="Google Shape;1250;g2a18a56bae2_3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8"/>
        <p:cNvGrpSpPr/>
        <p:nvPr/>
      </p:nvGrpSpPr>
      <p:grpSpPr>
        <a:xfrm>
          <a:off x="0" y="0"/>
          <a:ext cx="0" cy="0"/>
          <a:chOff x="0" y="0"/>
          <a:chExt cx="0" cy="0"/>
        </a:xfrm>
      </p:grpSpPr>
      <p:sp>
        <p:nvSpPr>
          <p:cNvPr id="1269" name="Google Shape;1269;g1ec65e38240_1_167: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0" name="Google Shape;1270;g1ec65e38240_1_16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2"/>
        <p:cNvGrpSpPr/>
        <p:nvPr/>
      </p:nvGrpSpPr>
      <p:grpSpPr>
        <a:xfrm>
          <a:off x="0" y="0"/>
          <a:ext cx="0" cy="0"/>
          <a:chOff x="0" y="0"/>
          <a:chExt cx="0" cy="0"/>
        </a:xfrm>
      </p:grpSpPr>
      <p:sp>
        <p:nvSpPr>
          <p:cNvPr id="1363" name="Google Shape;1363;g1ec662b21bb_6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4" name="Google Shape;1364;g1ec662b21bb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6"/>
        <p:cNvGrpSpPr/>
        <p:nvPr/>
      </p:nvGrpSpPr>
      <p:grpSpPr>
        <a:xfrm>
          <a:off x="0" y="0"/>
          <a:ext cx="0" cy="0"/>
          <a:chOff x="0" y="0"/>
          <a:chExt cx="0" cy="0"/>
        </a:xfrm>
      </p:grpSpPr>
      <p:sp>
        <p:nvSpPr>
          <p:cNvPr id="1357" name="Google Shape;1357;g1ec65e38240_1_162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8" name="Google Shape;1358;g1ec65e38240_1_16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1ec5a2019c7_3_101: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4" name="Google Shape;1164;g1ec5a2019c7_3_1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1ec65e38240_1_8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977" name="Google Shape;977;g1ec65e38240_1_89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978" name="Google Shape;978;g1ec65e38240_1_893: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9</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2"/>
        <p:cNvGrpSpPr/>
        <p:nvPr/>
      </p:nvGrpSpPr>
      <p:grpSpPr>
        <a:xfrm>
          <a:off x="0" y="0"/>
          <a:ext cx="0" cy="0"/>
          <a:chOff x="0" y="0"/>
          <a:chExt cx="0" cy="0"/>
        </a:xfrm>
      </p:grpSpPr>
      <p:sp>
        <p:nvSpPr>
          <p:cNvPr id="983" name="Google Shape;983;g1ec65e38240_1_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984" name="Google Shape;984;g1ec65e38240_1_89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Calibri"/>
              <a:buNone/>
            </a:pPr>
            <a:endParaRPr sz="1100"/>
          </a:p>
        </p:txBody>
      </p:sp>
      <p:sp>
        <p:nvSpPr>
          <p:cNvPr id="985" name="Google Shape;985;g1ec65e38240_1_898: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10</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1ec65e38240_1_9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007" name="Google Shape;1007;g1ec65e38240_1_9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1ec5a2019c7_3_10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2" name="Google Shape;1212;g1ec5a2019c7_3_10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1ec5a2019c7_18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0" name="Google Shape;1220;g1ec5a2019c7_18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1ec5a2019c7_18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524288"/>
            <a:headEnd type="none" w="sm" len="sm"/>
            <a:tailEnd type="none" w="sm" len="sm"/>
          </a:ln>
        </p:spPr>
      </p:sp>
      <p:sp>
        <p:nvSpPr>
          <p:cNvPr id="1251" name="Google Shape;1251;g1ec5a2019c7_18_18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2" name="Google Shape;1252;g1ec5a2019c7_18_189:notes"/>
          <p:cNvSpPr txBox="1"/>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Lucida Sans"/>
              <a:buNone/>
            </a:pPr>
            <a:fld id="{00000000-1234-1234-1234-123412341234}" type="slidenum">
              <a:rPr lang="en" sz="1800" b="0" i="0" u="none">
                <a:solidFill>
                  <a:srgbClr val="000000"/>
                </a:solidFill>
                <a:latin typeface="Lucida Sans"/>
                <a:ea typeface="Lucida Sans"/>
                <a:cs typeface="Lucida Sans"/>
                <a:sym typeface="Lucida Sans"/>
              </a:rPr>
              <a:t>14</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CF4A3-4738-39C7-6F6D-39A4BB3984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7DF0C6-4209-C43E-D56B-FFB7396184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533CEA-CD38-A231-C186-58B46C1C0136}"/>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61AA86EE-014F-28FD-7CF4-310E6038DF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89C4B6-6611-D908-7AD4-F0D07323A7B5}"/>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0507780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5EAA9D-6184-80F0-3CF1-62B1CDDA40C3}"/>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3" name="Footer Placeholder 2">
            <a:extLst>
              <a:ext uri="{FF2B5EF4-FFF2-40B4-BE49-F238E27FC236}">
                <a16:creationId xmlns:a16="http://schemas.microsoft.com/office/drawing/2014/main" id="{BA5BC88A-0B79-F670-2036-2C93CDA6C84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B4A3E6F-CA88-DC54-2349-240DFFC03E71}"/>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156060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6E5E54B-718B-F3AA-01FE-E9B970972289}"/>
              </a:ext>
            </a:extLst>
          </p:cNvPr>
          <p:cNvSpPr>
            <a:spLocks noGrp="1"/>
          </p:cNvSpPr>
          <p:nvPr>
            <p:ph type="pic" sz="quarter" idx="10"/>
          </p:nvPr>
        </p:nvSpPr>
        <p:spPr>
          <a:xfrm>
            <a:off x="422440" y="5873860"/>
            <a:ext cx="801145" cy="801145"/>
          </a:xfrm>
          <a:custGeom>
            <a:avLst/>
            <a:gdLst>
              <a:gd name="connsiteX0" fmla="*/ 0 w 801145"/>
              <a:gd name="connsiteY0" fmla="*/ 0 h 801145"/>
              <a:gd name="connsiteX1" fmla="*/ 801145 w 801145"/>
              <a:gd name="connsiteY1" fmla="*/ 0 h 801145"/>
              <a:gd name="connsiteX2" fmla="*/ 801145 w 801145"/>
              <a:gd name="connsiteY2" fmla="*/ 801145 h 801145"/>
              <a:gd name="connsiteX3" fmla="*/ 0 w 801145"/>
              <a:gd name="connsiteY3" fmla="*/ 801145 h 801145"/>
            </a:gdLst>
            <a:ahLst/>
            <a:cxnLst>
              <a:cxn ang="0">
                <a:pos x="connsiteX0" y="connsiteY0"/>
              </a:cxn>
              <a:cxn ang="0">
                <a:pos x="connsiteX1" y="connsiteY1"/>
              </a:cxn>
              <a:cxn ang="0">
                <a:pos x="connsiteX2" y="connsiteY2"/>
              </a:cxn>
              <a:cxn ang="0">
                <a:pos x="connsiteX3" y="connsiteY3"/>
              </a:cxn>
            </a:cxnLst>
            <a:rect l="l" t="t" r="r" b="b"/>
            <a:pathLst>
              <a:path w="801145" h="801145">
                <a:moveTo>
                  <a:pt x="0" y="0"/>
                </a:moveTo>
                <a:lnTo>
                  <a:pt x="801145" y="0"/>
                </a:lnTo>
                <a:lnTo>
                  <a:pt x="801145" y="801145"/>
                </a:lnTo>
                <a:lnTo>
                  <a:pt x="0" y="801145"/>
                </a:lnTo>
                <a:close/>
              </a:path>
            </a:pathLst>
          </a:custGeom>
        </p:spPr>
        <p:txBody>
          <a:bodyPr wrap="square">
            <a:noAutofit/>
          </a:bodyPr>
          <a:lstStyle/>
          <a:p>
            <a:endParaRPr lang="en-IN"/>
          </a:p>
        </p:txBody>
      </p:sp>
    </p:spTree>
    <p:extLst>
      <p:ext uri="{BB962C8B-B14F-4D97-AF65-F5344CB8AC3E}">
        <p14:creationId xmlns:p14="http://schemas.microsoft.com/office/powerpoint/2010/main" val="33029606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0037A15C-9FEA-0991-2A48-1BB829355ACC}"/>
              </a:ext>
            </a:extLst>
          </p:cNvPr>
          <p:cNvSpPr>
            <a:spLocks noGrp="1"/>
          </p:cNvSpPr>
          <p:nvPr>
            <p:ph type="pic" sz="quarter" idx="10"/>
          </p:nvPr>
        </p:nvSpPr>
        <p:spPr>
          <a:xfrm>
            <a:off x="9629994" y="1752776"/>
            <a:ext cx="1939605" cy="1939605"/>
          </a:xfrm>
          <a:custGeom>
            <a:avLst/>
            <a:gdLst>
              <a:gd name="connsiteX0" fmla="*/ 134518 w 1939605"/>
              <a:gd name="connsiteY0" fmla="*/ 0 h 1939605"/>
              <a:gd name="connsiteX1" fmla="*/ 1805087 w 1939605"/>
              <a:gd name="connsiteY1" fmla="*/ 0 h 1939605"/>
              <a:gd name="connsiteX2" fmla="*/ 1939605 w 1939605"/>
              <a:gd name="connsiteY2" fmla="*/ 134518 h 1939605"/>
              <a:gd name="connsiteX3" fmla="*/ 1939605 w 1939605"/>
              <a:gd name="connsiteY3" fmla="*/ 1805088 h 1939605"/>
              <a:gd name="connsiteX4" fmla="*/ 1805087 w 1939605"/>
              <a:gd name="connsiteY4" fmla="*/ 1939605 h 1939605"/>
              <a:gd name="connsiteX5" fmla="*/ 134518 w 1939605"/>
              <a:gd name="connsiteY5" fmla="*/ 1939605 h 1939605"/>
              <a:gd name="connsiteX6" fmla="*/ 0 w 1939605"/>
              <a:gd name="connsiteY6" fmla="*/ 1805088 h 1939605"/>
              <a:gd name="connsiteX7" fmla="*/ 0 w 1939605"/>
              <a:gd name="connsiteY7" fmla="*/ 134518 h 1939605"/>
              <a:gd name="connsiteX8" fmla="*/ 134518 w 1939605"/>
              <a:gd name="connsiteY8" fmla="*/ 0 h 1939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9605" h="1939605">
                <a:moveTo>
                  <a:pt x="134518" y="0"/>
                </a:moveTo>
                <a:lnTo>
                  <a:pt x="1805087" y="0"/>
                </a:lnTo>
                <a:cubicBezTo>
                  <a:pt x="1879379" y="0"/>
                  <a:pt x="1939605" y="60226"/>
                  <a:pt x="1939605" y="134518"/>
                </a:cubicBezTo>
                <a:lnTo>
                  <a:pt x="1939605" y="1805088"/>
                </a:lnTo>
                <a:cubicBezTo>
                  <a:pt x="1939605" y="1879380"/>
                  <a:pt x="1879379" y="1939605"/>
                  <a:pt x="1805087" y="1939605"/>
                </a:cubicBezTo>
                <a:lnTo>
                  <a:pt x="134518" y="1939605"/>
                </a:lnTo>
                <a:cubicBezTo>
                  <a:pt x="60226" y="1939605"/>
                  <a:pt x="0" y="1879380"/>
                  <a:pt x="0" y="1805088"/>
                </a:cubicBezTo>
                <a:lnTo>
                  <a:pt x="0" y="134518"/>
                </a:lnTo>
                <a:cubicBezTo>
                  <a:pt x="0" y="60226"/>
                  <a:pt x="60226" y="0"/>
                  <a:pt x="13451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946868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758D12C6-C78A-78B0-7402-251995E7B849}"/>
              </a:ext>
            </a:extLst>
          </p:cNvPr>
          <p:cNvSpPr>
            <a:spLocks noGrp="1"/>
          </p:cNvSpPr>
          <p:nvPr>
            <p:ph type="pic" sz="quarter" idx="10"/>
          </p:nvPr>
        </p:nvSpPr>
        <p:spPr>
          <a:xfrm>
            <a:off x="3287719" y="2829557"/>
            <a:ext cx="2493163" cy="3133078"/>
          </a:xfrm>
          <a:custGeom>
            <a:avLst/>
            <a:gdLst>
              <a:gd name="connsiteX0" fmla="*/ 163751 w 2493163"/>
              <a:gd name="connsiteY0" fmla="*/ 0 h 3133078"/>
              <a:gd name="connsiteX1" fmla="*/ 2329412 w 2493163"/>
              <a:gd name="connsiteY1" fmla="*/ 0 h 3133078"/>
              <a:gd name="connsiteX2" fmla="*/ 2493163 w 2493163"/>
              <a:gd name="connsiteY2" fmla="*/ 163751 h 3133078"/>
              <a:gd name="connsiteX3" fmla="*/ 2493163 w 2493163"/>
              <a:gd name="connsiteY3" fmla="*/ 2969327 h 3133078"/>
              <a:gd name="connsiteX4" fmla="*/ 2329412 w 2493163"/>
              <a:gd name="connsiteY4" fmla="*/ 3133078 h 3133078"/>
              <a:gd name="connsiteX5" fmla="*/ 163751 w 2493163"/>
              <a:gd name="connsiteY5" fmla="*/ 3133078 h 3133078"/>
              <a:gd name="connsiteX6" fmla="*/ 0 w 2493163"/>
              <a:gd name="connsiteY6" fmla="*/ 2969327 h 3133078"/>
              <a:gd name="connsiteX7" fmla="*/ 0 w 2493163"/>
              <a:gd name="connsiteY7" fmla="*/ 163751 h 3133078"/>
              <a:gd name="connsiteX8" fmla="*/ 163751 w 2493163"/>
              <a:gd name="connsiteY8" fmla="*/ 0 h 3133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3163" h="3133078">
                <a:moveTo>
                  <a:pt x="163751" y="0"/>
                </a:moveTo>
                <a:lnTo>
                  <a:pt x="2329412" y="0"/>
                </a:lnTo>
                <a:cubicBezTo>
                  <a:pt x="2419849" y="0"/>
                  <a:pt x="2493163" y="73314"/>
                  <a:pt x="2493163" y="163751"/>
                </a:cubicBezTo>
                <a:lnTo>
                  <a:pt x="2493163" y="2969327"/>
                </a:lnTo>
                <a:cubicBezTo>
                  <a:pt x="2493163" y="3059764"/>
                  <a:pt x="2419849" y="3133078"/>
                  <a:pt x="2329412" y="3133078"/>
                </a:cubicBezTo>
                <a:lnTo>
                  <a:pt x="163751" y="3133078"/>
                </a:lnTo>
                <a:cubicBezTo>
                  <a:pt x="73314" y="3133078"/>
                  <a:pt x="0" y="3059764"/>
                  <a:pt x="0" y="2969327"/>
                </a:cubicBezTo>
                <a:lnTo>
                  <a:pt x="0" y="163751"/>
                </a:lnTo>
                <a:cubicBezTo>
                  <a:pt x="0" y="73314"/>
                  <a:pt x="73314" y="0"/>
                  <a:pt x="163751" y="0"/>
                </a:cubicBez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609197C2-4F86-535A-366D-9C84050E892B}"/>
              </a:ext>
            </a:extLst>
          </p:cNvPr>
          <p:cNvSpPr>
            <a:spLocks noGrp="1"/>
          </p:cNvSpPr>
          <p:nvPr>
            <p:ph type="pic" sz="quarter" idx="11"/>
          </p:nvPr>
        </p:nvSpPr>
        <p:spPr>
          <a:xfrm>
            <a:off x="6096000" y="1898462"/>
            <a:ext cx="3123409" cy="1978417"/>
          </a:xfrm>
          <a:custGeom>
            <a:avLst/>
            <a:gdLst>
              <a:gd name="connsiteX0" fmla="*/ 129942 w 3123409"/>
              <a:gd name="connsiteY0" fmla="*/ 0 h 1978417"/>
              <a:gd name="connsiteX1" fmla="*/ 2993467 w 3123409"/>
              <a:gd name="connsiteY1" fmla="*/ 0 h 1978417"/>
              <a:gd name="connsiteX2" fmla="*/ 3123409 w 3123409"/>
              <a:gd name="connsiteY2" fmla="*/ 129942 h 1978417"/>
              <a:gd name="connsiteX3" fmla="*/ 3123409 w 3123409"/>
              <a:gd name="connsiteY3" fmla="*/ 1848475 h 1978417"/>
              <a:gd name="connsiteX4" fmla="*/ 2993467 w 3123409"/>
              <a:gd name="connsiteY4" fmla="*/ 1978417 h 1978417"/>
              <a:gd name="connsiteX5" fmla="*/ 129942 w 3123409"/>
              <a:gd name="connsiteY5" fmla="*/ 1978417 h 1978417"/>
              <a:gd name="connsiteX6" fmla="*/ 0 w 3123409"/>
              <a:gd name="connsiteY6" fmla="*/ 1848475 h 1978417"/>
              <a:gd name="connsiteX7" fmla="*/ 0 w 3123409"/>
              <a:gd name="connsiteY7" fmla="*/ 129942 h 1978417"/>
              <a:gd name="connsiteX8" fmla="*/ 129942 w 3123409"/>
              <a:gd name="connsiteY8" fmla="*/ 0 h 19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978417">
                <a:moveTo>
                  <a:pt x="129942" y="0"/>
                </a:moveTo>
                <a:lnTo>
                  <a:pt x="2993467" y="0"/>
                </a:lnTo>
                <a:cubicBezTo>
                  <a:pt x="3065233" y="0"/>
                  <a:pt x="3123409" y="58177"/>
                  <a:pt x="3123409" y="129942"/>
                </a:cubicBezTo>
                <a:lnTo>
                  <a:pt x="3123409" y="1848475"/>
                </a:lnTo>
                <a:cubicBezTo>
                  <a:pt x="3123409" y="1920240"/>
                  <a:pt x="3065233" y="1978417"/>
                  <a:pt x="2993467" y="1978417"/>
                </a:cubicBezTo>
                <a:lnTo>
                  <a:pt x="129942" y="1978417"/>
                </a:lnTo>
                <a:cubicBezTo>
                  <a:pt x="58177" y="1978417"/>
                  <a:pt x="0" y="1920240"/>
                  <a:pt x="0" y="1848475"/>
                </a:cubicBezTo>
                <a:lnTo>
                  <a:pt x="0" y="129942"/>
                </a:lnTo>
                <a:cubicBezTo>
                  <a:pt x="0" y="58177"/>
                  <a:pt x="58177" y="0"/>
                  <a:pt x="129942" y="0"/>
                </a:cubicBez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99F158EB-4F70-74BD-529E-B106522521B6}"/>
              </a:ext>
            </a:extLst>
          </p:cNvPr>
          <p:cNvSpPr>
            <a:spLocks noGrp="1"/>
          </p:cNvSpPr>
          <p:nvPr>
            <p:ph type="pic" sz="quarter" idx="12"/>
          </p:nvPr>
        </p:nvSpPr>
        <p:spPr>
          <a:xfrm>
            <a:off x="6095999" y="4192003"/>
            <a:ext cx="3123409" cy="1758895"/>
          </a:xfrm>
          <a:custGeom>
            <a:avLst/>
            <a:gdLst>
              <a:gd name="connsiteX0" fmla="*/ 115524 w 3123409"/>
              <a:gd name="connsiteY0" fmla="*/ 0 h 1758895"/>
              <a:gd name="connsiteX1" fmla="*/ 3007885 w 3123409"/>
              <a:gd name="connsiteY1" fmla="*/ 0 h 1758895"/>
              <a:gd name="connsiteX2" fmla="*/ 3123409 w 3123409"/>
              <a:gd name="connsiteY2" fmla="*/ 115524 h 1758895"/>
              <a:gd name="connsiteX3" fmla="*/ 3123409 w 3123409"/>
              <a:gd name="connsiteY3" fmla="*/ 1643371 h 1758895"/>
              <a:gd name="connsiteX4" fmla="*/ 3007885 w 3123409"/>
              <a:gd name="connsiteY4" fmla="*/ 1758895 h 1758895"/>
              <a:gd name="connsiteX5" fmla="*/ 115524 w 3123409"/>
              <a:gd name="connsiteY5" fmla="*/ 1758895 h 1758895"/>
              <a:gd name="connsiteX6" fmla="*/ 0 w 3123409"/>
              <a:gd name="connsiteY6" fmla="*/ 1643371 h 1758895"/>
              <a:gd name="connsiteX7" fmla="*/ 0 w 3123409"/>
              <a:gd name="connsiteY7" fmla="*/ 115524 h 1758895"/>
              <a:gd name="connsiteX8" fmla="*/ 115524 w 3123409"/>
              <a:gd name="connsiteY8" fmla="*/ 0 h 1758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23409" h="1758895">
                <a:moveTo>
                  <a:pt x="115524" y="0"/>
                </a:moveTo>
                <a:lnTo>
                  <a:pt x="3007885" y="0"/>
                </a:lnTo>
                <a:cubicBezTo>
                  <a:pt x="3071687" y="0"/>
                  <a:pt x="3123409" y="51722"/>
                  <a:pt x="3123409" y="115524"/>
                </a:cubicBezTo>
                <a:lnTo>
                  <a:pt x="3123409" y="1643371"/>
                </a:lnTo>
                <a:cubicBezTo>
                  <a:pt x="3123409" y="1707173"/>
                  <a:pt x="3071687" y="1758895"/>
                  <a:pt x="3007885" y="1758895"/>
                </a:cubicBezTo>
                <a:lnTo>
                  <a:pt x="115524" y="1758895"/>
                </a:lnTo>
                <a:cubicBezTo>
                  <a:pt x="51722" y="1758895"/>
                  <a:pt x="0" y="1707173"/>
                  <a:pt x="0" y="1643371"/>
                </a:cubicBezTo>
                <a:lnTo>
                  <a:pt x="0" y="115524"/>
                </a:lnTo>
                <a:cubicBezTo>
                  <a:pt x="0" y="51722"/>
                  <a:pt x="51722" y="0"/>
                  <a:pt x="115524" y="0"/>
                </a:cubicBez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B62E0330-0FF7-CE2C-010A-0EA00DC5956E}"/>
              </a:ext>
            </a:extLst>
          </p:cNvPr>
          <p:cNvSpPr>
            <a:spLocks noGrp="1"/>
          </p:cNvSpPr>
          <p:nvPr>
            <p:ph type="pic" sz="quarter" idx="13"/>
          </p:nvPr>
        </p:nvSpPr>
        <p:spPr>
          <a:xfrm>
            <a:off x="9534529" y="1898462"/>
            <a:ext cx="2249488" cy="4064174"/>
          </a:xfrm>
          <a:custGeom>
            <a:avLst/>
            <a:gdLst>
              <a:gd name="connsiteX0" fmla="*/ 147746 w 2249488"/>
              <a:gd name="connsiteY0" fmla="*/ 0 h 4064174"/>
              <a:gd name="connsiteX1" fmla="*/ 2101742 w 2249488"/>
              <a:gd name="connsiteY1" fmla="*/ 0 h 4064174"/>
              <a:gd name="connsiteX2" fmla="*/ 2249488 w 2249488"/>
              <a:gd name="connsiteY2" fmla="*/ 147746 h 4064174"/>
              <a:gd name="connsiteX3" fmla="*/ 2249488 w 2249488"/>
              <a:gd name="connsiteY3" fmla="*/ 3916428 h 4064174"/>
              <a:gd name="connsiteX4" fmla="*/ 2101742 w 2249488"/>
              <a:gd name="connsiteY4" fmla="*/ 4064174 h 4064174"/>
              <a:gd name="connsiteX5" fmla="*/ 147746 w 2249488"/>
              <a:gd name="connsiteY5" fmla="*/ 4064174 h 4064174"/>
              <a:gd name="connsiteX6" fmla="*/ 0 w 2249488"/>
              <a:gd name="connsiteY6" fmla="*/ 3916428 h 4064174"/>
              <a:gd name="connsiteX7" fmla="*/ 0 w 2249488"/>
              <a:gd name="connsiteY7" fmla="*/ 147746 h 4064174"/>
              <a:gd name="connsiteX8" fmla="*/ 147746 w 2249488"/>
              <a:gd name="connsiteY8" fmla="*/ 0 h 4064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488" h="4064174">
                <a:moveTo>
                  <a:pt x="147746" y="0"/>
                </a:moveTo>
                <a:lnTo>
                  <a:pt x="2101742" y="0"/>
                </a:lnTo>
                <a:cubicBezTo>
                  <a:pt x="2183340" y="0"/>
                  <a:pt x="2249488" y="66148"/>
                  <a:pt x="2249488" y="147746"/>
                </a:cubicBezTo>
                <a:lnTo>
                  <a:pt x="2249488" y="3916428"/>
                </a:lnTo>
                <a:cubicBezTo>
                  <a:pt x="2249488" y="3998026"/>
                  <a:pt x="2183340" y="4064174"/>
                  <a:pt x="2101742" y="4064174"/>
                </a:cubicBezTo>
                <a:lnTo>
                  <a:pt x="147746" y="4064174"/>
                </a:lnTo>
                <a:cubicBezTo>
                  <a:pt x="66148" y="4064174"/>
                  <a:pt x="0" y="3998026"/>
                  <a:pt x="0" y="3916428"/>
                </a:cubicBezTo>
                <a:lnTo>
                  <a:pt x="0" y="147746"/>
                </a:lnTo>
                <a:cubicBezTo>
                  <a:pt x="0" y="66148"/>
                  <a:pt x="66148" y="0"/>
                  <a:pt x="147746" y="0"/>
                </a:cubicBezTo>
                <a:close/>
              </a:path>
            </a:pathLst>
          </a:custGeom>
        </p:spPr>
        <p:txBody>
          <a:bodyPr wrap="square">
            <a:noAutofit/>
          </a:bodyPr>
          <a:lstStyle/>
          <a:p>
            <a:endParaRPr lang="en-IN"/>
          </a:p>
        </p:txBody>
      </p:sp>
    </p:spTree>
    <p:extLst>
      <p:ext uri="{BB962C8B-B14F-4D97-AF65-F5344CB8AC3E}">
        <p14:creationId xmlns:p14="http://schemas.microsoft.com/office/powerpoint/2010/main" val="5765865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F7FE994B-D38C-B439-8EDF-FA4BCB435A00}"/>
              </a:ext>
            </a:extLst>
          </p:cNvPr>
          <p:cNvSpPr>
            <a:spLocks noGrp="1"/>
          </p:cNvSpPr>
          <p:nvPr>
            <p:ph type="pic" sz="quarter" idx="10"/>
          </p:nvPr>
        </p:nvSpPr>
        <p:spPr>
          <a:xfrm>
            <a:off x="8645407"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0AC7276B-01BD-A30B-C837-EE90DF4B0C0E}"/>
              </a:ext>
            </a:extLst>
          </p:cNvPr>
          <p:cNvSpPr>
            <a:spLocks noGrp="1"/>
          </p:cNvSpPr>
          <p:nvPr>
            <p:ph type="pic" sz="quarter" idx="11"/>
          </p:nvPr>
        </p:nvSpPr>
        <p:spPr>
          <a:xfrm>
            <a:off x="10670503" y="2894397"/>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4"/>
                  <a:pt x="1071119" y="1031639"/>
                  <a:pt x="1016245" y="1031640"/>
                </a:cubicBezTo>
                <a:lnTo>
                  <a:pt x="247173" y="1031639"/>
                </a:lnTo>
                <a:lnTo>
                  <a:pt x="0" y="868682"/>
                </a:lnTo>
                <a:close/>
              </a:path>
            </a:pathLst>
          </a:custGeom>
        </p:spPr>
        <p:txBody>
          <a:bodyPr wrap="square">
            <a:noAutofit/>
          </a:bodyPr>
          <a:lstStyle/>
          <a:p>
            <a:endParaRPr lang="en-IN"/>
          </a:p>
        </p:txBody>
      </p:sp>
      <p:sp>
        <p:nvSpPr>
          <p:cNvPr id="17" name="Picture Placeholder 16">
            <a:extLst>
              <a:ext uri="{FF2B5EF4-FFF2-40B4-BE49-F238E27FC236}">
                <a16:creationId xmlns:a16="http://schemas.microsoft.com/office/drawing/2014/main" id="{085D22D7-99E2-24A2-8EE7-3A1F9F97FED8}"/>
              </a:ext>
            </a:extLst>
          </p:cNvPr>
          <p:cNvSpPr>
            <a:spLocks noGrp="1"/>
          </p:cNvSpPr>
          <p:nvPr>
            <p:ph type="pic" sz="quarter" idx="12"/>
          </p:nvPr>
        </p:nvSpPr>
        <p:spPr>
          <a:xfrm>
            <a:off x="8645407"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677771F6-5F84-D6DB-ED8A-ED669E7133C6}"/>
              </a:ext>
            </a:extLst>
          </p:cNvPr>
          <p:cNvSpPr>
            <a:spLocks noGrp="1"/>
          </p:cNvSpPr>
          <p:nvPr>
            <p:ph type="pic" sz="quarter" idx="13"/>
          </p:nvPr>
        </p:nvSpPr>
        <p:spPr>
          <a:xfrm>
            <a:off x="10670503" y="4953829"/>
            <a:ext cx="1115604" cy="1031640"/>
          </a:xfrm>
          <a:custGeom>
            <a:avLst/>
            <a:gdLst>
              <a:gd name="connsiteX0" fmla="*/ 572712 w 1115604"/>
              <a:gd name="connsiteY0" fmla="*/ 0 h 1031640"/>
              <a:gd name="connsiteX1" fmla="*/ 1115603 w 1115604"/>
              <a:gd name="connsiteY1" fmla="*/ 357923 h 1031640"/>
              <a:gd name="connsiteX2" fmla="*/ 1115604 w 1115604"/>
              <a:gd name="connsiteY2" fmla="*/ 932281 h 1031640"/>
              <a:gd name="connsiteX3" fmla="*/ 1016245 w 1115604"/>
              <a:gd name="connsiteY3" fmla="*/ 1031640 h 1031640"/>
              <a:gd name="connsiteX4" fmla="*/ 247173 w 1115604"/>
              <a:gd name="connsiteY4" fmla="*/ 1031639 h 1031640"/>
              <a:gd name="connsiteX5" fmla="*/ 0 w 1115604"/>
              <a:gd name="connsiteY5" fmla="*/ 868682 h 1031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5604" h="1031640">
                <a:moveTo>
                  <a:pt x="572712" y="0"/>
                </a:moveTo>
                <a:lnTo>
                  <a:pt x="1115603" y="357923"/>
                </a:lnTo>
                <a:lnTo>
                  <a:pt x="1115604" y="932281"/>
                </a:lnTo>
                <a:cubicBezTo>
                  <a:pt x="1115604" y="987155"/>
                  <a:pt x="1071119" y="1031639"/>
                  <a:pt x="1016245" y="1031640"/>
                </a:cubicBezTo>
                <a:lnTo>
                  <a:pt x="247173" y="1031639"/>
                </a:lnTo>
                <a:lnTo>
                  <a:pt x="0" y="868682"/>
                </a:lnTo>
                <a:close/>
              </a:path>
            </a:pathLst>
          </a:custGeom>
        </p:spPr>
        <p:txBody>
          <a:bodyPr wrap="square">
            <a:noAutofit/>
          </a:bodyPr>
          <a:lstStyle/>
          <a:p>
            <a:endParaRPr lang="en-IN"/>
          </a:p>
        </p:txBody>
      </p:sp>
    </p:spTree>
    <p:extLst>
      <p:ext uri="{BB962C8B-B14F-4D97-AF65-F5344CB8AC3E}">
        <p14:creationId xmlns:p14="http://schemas.microsoft.com/office/powerpoint/2010/main" val="19862668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4DABB-5579-7086-1272-26E609EA31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55BC3CB-94E9-8B90-2F55-6453BAFC16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53ACAA9-756F-D97B-32EF-6EF6A554E0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0F6DE6-1644-0B66-948B-4A6C5B32971A}"/>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6" name="Footer Placeholder 5">
            <a:extLst>
              <a:ext uri="{FF2B5EF4-FFF2-40B4-BE49-F238E27FC236}">
                <a16:creationId xmlns:a16="http://schemas.microsoft.com/office/drawing/2014/main" id="{5FC78CF0-D540-60D0-43A9-FB4FB7844E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827987B-BCE5-E147-13F6-CEBCD95ADFBC}"/>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6727573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67BA0-C763-E897-32DA-138A44B17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4A528F6-B9BB-9DD4-9A84-7AC178A5C5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7D50530-3C67-7732-01F1-5E98EFC3A2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659D25-C3BD-7C7F-F0BA-2933AD53A2E3}"/>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6" name="Footer Placeholder 5">
            <a:extLst>
              <a:ext uri="{FF2B5EF4-FFF2-40B4-BE49-F238E27FC236}">
                <a16:creationId xmlns:a16="http://schemas.microsoft.com/office/drawing/2014/main" id="{828C721D-B5BD-48D1-AF73-1F72A826C62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4CBD1CD-F7C0-F7B7-7129-CDC7BB897AB9}"/>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486210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7E889-884C-6481-218A-AF5A357803A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CF6AD79-A9EC-E3F8-58AF-E641012F9E6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72E3F8F-7DBC-852A-183D-5AF46A838912}"/>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472C293D-E565-DE13-1AC0-7E20169E02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A0241B-4616-15BB-C44D-C2630B1FF3B4}"/>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15801987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F4A897-7DC2-16F4-FEBE-A1C70C37107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742379A-CFAD-9FD8-0B3A-0FEFD0CCD9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DEAC50-628E-1D40-2987-202F01014170}"/>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532B6279-0716-B1AD-C027-724F217EFB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621D09-C0CB-455A-56F8-BF25B81B8860}"/>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5155474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able" type="tbl">
  <p:cSld name="Title and Table">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609600" y="274637"/>
            <a:ext cx="10972800" cy="1143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8" name="Google Shape;68;p14"/>
          <p:cNvSpPr txBox="1">
            <a:spLocks noGrp="1"/>
          </p:cNvSpPr>
          <p:nvPr>
            <p:ph type="dt" idx="10"/>
          </p:nvPr>
        </p:nvSpPr>
        <p:spPr>
          <a:xfrm>
            <a:off x="838200" y="6356351"/>
            <a:ext cx="2743200" cy="3652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9" name="Google Shape;69;p14"/>
          <p:cNvSpPr txBox="1">
            <a:spLocks noGrp="1"/>
          </p:cNvSpPr>
          <p:nvPr>
            <p:ph type="ftr" idx="11"/>
          </p:nvPr>
        </p:nvSpPr>
        <p:spPr>
          <a:xfrm>
            <a:off x="4038600" y="6356351"/>
            <a:ext cx="4114800" cy="3652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70" name="Google Shape;70;p14"/>
          <p:cNvSpPr txBox="1">
            <a:spLocks noGrp="1"/>
          </p:cNvSpPr>
          <p:nvPr>
            <p:ph type="sldNum" idx="12"/>
          </p:nvPr>
        </p:nvSpPr>
        <p:spPr>
          <a:xfrm>
            <a:off x="8610600" y="6356351"/>
            <a:ext cx="2743200" cy="3652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sz="1200">
                <a:solidFill>
                  <a:srgbClr val="888888"/>
                </a:solidFill>
                <a:latin typeface="Calibri"/>
                <a:ea typeface="Calibri"/>
                <a:cs typeface="Calibri"/>
                <a:sym typeface="Calibri"/>
              </a:defRPr>
            </a:lvl1pPr>
            <a:lvl2pPr marL="0" lvl="1" indent="0" algn="r" rtl="0">
              <a:spcBef>
                <a:spcPts val="0"/>
              </a:spcBef>
              <a:buNone/>
              <a:defRPr sz="1200">
                <a:solidFill>
                  <a:srgbClr val="888888"/>
                </a:solidFill>
                <a:latin typeface="Calibri"/>
                <a:ea typeface="Calibri"/>
                <a:cs typeface="Calibri"/>
                <a:sym typeface="Calibri"/>
              </a:defRPr>
            </a:lvl2pPr>
            <a:lvl3pPr marL="0" lvl="2" indent="0" algn="r" rtl="0">
              <a:spcBef>
                <a:spcPts val="0"/>
              </a:spcBef>
              <a:buNone/>
              <a:defRPr sz="1200">
                <a:solidFill>
                  <a:srgbClr val="888888"/>
                </a:solidFill>
                <a:latin typeface="Calibri"/>
                <a:ea typeface="Calibri"/>
                <a:cs typeface="Calibri"/>
                <a:sym typeface="Calibri"/>
              </a:defRPr>
            </a:lvl3pPr>
            <a:lvl4pPr marL="0" lvl="3" indent="0" algn="r" rtl="0">
              <a:spcBef>
                <a:spcPts val="0"/>
              </a:spcBef>
              <a:buNone/>
              <a:defRPr sz="1200">
                <a:solidFill>
                  <a:srgbClr val="888888"/>
                </a:solidFill>
                <a:latin typeface="Calibri"/>
                <a:ea typeface="Calibri"/>
                <a:cs typeface="Calibri"/>
                <a:sym typeface="Calibri"/>
              </a:defRPr>
            </a:lvl4pPr>
            <a:lvl5pPr marL="0" lvl="4" indent="0" algn="r" rtl="0">
              <a:spcBef>
                <a:spcPts val="0"/>
              </a:spcBef>
              <a:buNone/>
              <a:defRPr sz="1200">
                <a:solidFill>
                  <a:srgbClr val="888888"/>
                </a:solidFill>
                <a:latin typeface="Calibri"/>
                <a:ea typeface="Calibri"/>
                <a:cs typeface="Calibri"/>
                <a:sym typeface="Calibri"/>
              </a:defRPr>
            </a:lvl5pPr>
            <a:lvl6pPr marL="0" lvl="5" indent="0" algn="r" rtl="0">
              <a:spcBef>
                <a:spcPts val="0"/>
              </a:spcBef>
              <a:buNone/>
              <a:defRPr sz="1200">
                <a:solidFill>
                  <a:srgbClr val="888888"/>
                </a:solidFill>
                <a:latin typeface="Calibri"/>
                <a:ea typeface="Calibri"/>
                <a:cs typeface="Calibri"/>
                <a:sym typeface="Calibri"/>
              </a:defRPr>
            </a:lvl6pPr>
            <a:lvl7pPr marL="0" lvl="6" indent="0" algn="r" rtl="0">
              <a:spcBef>
                <a:spcPts val="0"/>
              </a:spcBef>
              <a:buNone/>
              <a:defRPr sz="1200">
                <a:solidFill>
                  <a:srgbClr val="888888"/>
                </a:solidFill>
                <a:latin typeface="Calibri"/>
                <a:ea typeface="Calibri"/>
                <a:cs typeface="Calibri"/>
                <a:sym typeface="Calibri"/>
              </a:defRPr>
            </a:lvl7pPr>
            <a:lvl8pPr marL="0" lvl="7" indent="0" algn="r" rtl="0">
              <a:spcBef>
                <a:spcPts val="0"/>
              </a:spcBef>
              <a:buNone/>
              <a:defRPr sz="1200">
                <a:solidFill>
                  <a:srgbClr val="888888"/>
                </a:solidFill>
                <a:latin typeface="Calibri"/>
                <a:ea typeface="Calibri"/>
                <a:cs typeface="Calibri"/>
                <a:sym typeface="Calibri"/>
              </a:defRPr>
            </a:lvl8pPr>
            <a:lvl9pPr marL="0" lvl="8" indent="0" algn="r" rtl="0">
              <a:spcBef>
                <a:spcPts val="0"/>
              </a:spcBef>
              <a:buNone/>
              <a:defRPr sz="1200">
                <a:solidFill>
                  <a:srgbClr val="888888"/>
                </a:solidFill>
                <a:latin typeface="Calibri"/>
                <a:ea typeface="Calibri"/>
                <a:cs typeface="Calibri"/>
                <a:sym typeface="Calibri"/>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16088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7C3683E-9202-91EC-CBD8-16009D5302E5}"/>
              </a:ext>
            </a:extLst>
          </p:cNvPr>
          <p:cNvSpPr>
            <a:spLocks noGrp="1"/>
          </p:cNvSpPr>
          <p:nvPr>
            <p:ph type="pic" sz="quarter" idx="10"/>
          </p:nvPr>
        </p:nvSpPr>
        <p:spPr>
          <a:xfrm>
            <a:off x="863600" y="673100"/>
            <a:ext cx="4495800" cy="6870700"/>
          </a:xfrm>
          <a:custGeom>
            <a:avLst/>
            <a:gdLst>
              <a:gd name="connsiteX0" fmla="*/ 0 w 4495800"/>
              <a:gd name="connsiteY0" fmla="*/ 0 h 6870700"/>
              <a:gd name="connsiteX1" fmla="*/ 4495800 w 4495800"/>
              <a:gd name="connsiteY1" fmla="*/ 0 h 6870700"/>
              <a:gd name="connsiteX2" fmla="*/ 4495800 w 4495800"/>
              <a:gd name="connsiteY2" fmla="*/ 6870700 h 6870700"/>
              <a:gd name="connsiteX3" fmla="*/ 0 w 4495800"/>
              <a:gd name="connsiteY3" fmla="*/ 6870700 h 6870700"/>
            </a:gdLst>
            <a:ahLst/>
            <a:cxnLst>
              <a:cxn ang="0">
                <a:pos x="connsiteX0" y="connsiteY0"/>
              </a:cxn>
              <a:cxn ang="0">
                <a:pos x="connsiteX1" y="connsiteY1"/>
              </a:cxn>
              <a:cxn ang="0">
                <a:pos x="connsiteX2" y="connsiteY2"/>
              </a:cxn>
              <a:cxn ang="0">
                <a:pos x="connsiteX3" y="connsiteY3"/>
              </a:cxn>
            </a:cxnLst>
            <a:rect l="l" t="t" r="r" b="b"/>
            <a:pathLst>
              <a:path w="4495800" h="6870700">
                <a:moveTo>
                  <a:pt x="0" y="0"/>
                </a:moveTo>
                <a:lnTo>
                  <a:pt x="4495800" y="0"/>
                </a:lnTo>
                <a:lnTo>
                  <a:pt x="4495800" y="6870700"/>
                </a:lnTo>
                <a:lnTo>
                  <a:pt x="0" y="6870700"/>
                </a:lnTo>
                <a:close/>
              </a:path>
            </a:pathLst>
          </a:custGeom>
        </p:spPr>
        <p:txBody>
          <a:bodyPr wrap="square">
            <a:noAutofit/>
          </a:bodyPr>
          <a:lstStyle/>
          <a:p>
            <a:endParaRPr lang="en-IN"/>
          </a:p>
        </p:txBody>
      </p:sp>
    </p:spTree>
    <p:extLst>
      <p:ext uri="{BB962C8B-B14F-4D97-AF65-F5344CB8AC3E}">
        <p14:creationId xmlns:p14="http://schemas.microsoft.com/office/powerpoint/2010/main" val="3231819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_Title Slide">
  <p:cSld name="4_Title Slide">
    <p:spTree>
      <p:nvGrpSpPr>
        <p:cNvPr id="1" name="Shape 85"/>
        <p:cNvGrpSpPr/>
        <p:nvPr/>
      </p:nvGrpSpPr>
      <p:grpSpPr>
        <a:xfrm>
          <a:off x="0" y="0"/>
          <a:ext cx="0" cy="0"/>
          <a:chOff x="0" y="0"/>
          <a:chExt cx="0" cy="0"/>
        </a:xfrm>
      </p:grpSpPr>
      <p:sp>
        <p:nvSpPr>
          <p:cNvPr id="86" name="Google Shape;86;p18"/>
          <p:cNvSpPr>
            <a:spLocks noGrp="1"/>
          </p:cNvSpPr>
          <p:nvPr>
            <p:ph type="pic" idx="2"/>
          </p:nvPr>
        </p:nvSpPr>
        <p:spPr>
          <a:xfrm>
            <a:off x="3273896" y="1162071"/>
            <a:ext cx="1406053" cy="1406053"/>
          </a:xfrm>
          <a:prstGeom prst="rect">
            <a:avLst/>
          </a:prstGeom>
          <a:noFill/>
          <a:ln>
            <a:noFill/>
          </a:ln>
        </p:spPr>
      </p:sp>
    </p:spTree>
    <p:extLst>
      <p:ext uri="{BB962C8B-B14F-4D97-AF65-F5344CB8AC3E}">
        <p14:creationId xmlns:p14="http://schemas.microsoft.com/office/powerpoint/2010/main" val="2668242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Blank">
  <p:cSld name="5_Blank">
    <p:spTree>
      <p:nvGrpSpPr>
        <p:cNvPr id="1" name="Shape 119"/>
        <p:cNvGrpSpPr/>
        <p:nvPr/>
      </p:nvGrpSpPr>
      <p:grpSpPr>
        <a:xfrm>
          <a:off x="0" y="0"/>
          <a:ext cx="0" cy="0"/>
          <a:chOff x="0" y="0"/>
          <a:chExt cx="0" cy="0"/>
        </a:xfrm>
      </p:grpSpPr>
      <p:sp>
        <p:nvSpPr>
          <p:cNvPr id="120" name="Google Shape;120;p26"/>
          <p:cNvSpPr>
            <a:spLocks noGrp="1"/>
          </p:cNvSpPr>
          <p:nvPr>
            <p:ph type="pic" idx="2"/>
          </p:nvPr>
        </p:nvSpPr>
        <p:spPr>
          <a:xfrm>
            <a:off x="422441" y="5873861"/>
            <a:ext cx="801145" cy="801145"/>
          </a:xfrm>
          <a:prstGeom prst="rect">
            <a:avLst/>
          </a:prstGeom>
          <a:noFill/>
          <a:ln>
            <a:noFill/>
          </a:ln>
        </p:spPr>
      </p:sp>
    </p:spTree>
    <p:extLst>
      <p:ext uri="{BB962C8B-B14F-4D97-AF65-F5344CB8AC3E}">
        <p14:creationId xmlns:p14="http://schemas.microsoft.com/office/powerpoint/2010/main" val="1829307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279A781-48D8-B6DD-617F-55D373D532BA}"/>
              </a:ext>
            </a:extLst>
          </p:cNvPr>
          <p:cNvSpPr>
            <a:spLocks noGrp="1"/>
          </p:cNvSpPr>
          <p:nvPr>
            <p:ph type="pic" sz="quarter" idx="10"/>
          </p:nvPr>
        </p:nvSpPr>
        <p:spPr>
          <a:xfrm>
            <a:off x="3273896" y="1162071"/>
            <a:ext cx="1406053" cy="1406053"/>
          </a:xfrm>
          <a:custGeom>
            <a:avLst/>
            <a:gdLst>
              <a:gd name="connsiteX0" fmla="*/ 69951 w 1406053"/>
              <a:gd name="connsiteY0" fmla="*/ 0 h 1406053"/>
              <a:gd name="connsiteX1" fmla="*/ 1336102 w 1406053"/>
              <a:gd name="connsiteY1" fmla="*/ 0 h 1406053"/>
              <a:gd name="connsiteX2" fmla="*/ 1406053 w 1406053"/>
              <a:gd name="connsiteY2" fmla="*/ 69951 h 1406053"/>
              <a:gd name="connsiteX3" fmla="*/ 1406053 w 1406053"/>
              <a:gd name="connsiteY3" fmla="*/ 1336102 h 1406053"/>
              <a:gd name="connsiteX4" fmla="*/ 1336102 w 1406053"/>
              <a:gd name="connsiteY4" fmla="*/ 1406053 h 1406053"/>
              <a:gd name="connsiteX5" fmla="*/ 69951 w 1406053"/>
              <a:gd name="connsiteY5" fmla="*/ 1406053 h 1406053"/>
              <a:gd name="connsiteX6" fmla="*/ 0 w 1406053"/>
              <a:gd name="connsiteY6" fmla="*/ 1336102 h 1406053"/>
              <a:gd name="connsiteX7" fmla="*/ 0 w 1406053"/>
              <a:gd name="connsiteY7" fmla="*/ 69951 h 1406053"/>
              <a:gd name="connsiteX8" fmla="*/ 69951 w 1406053"/>
              <a:gd name="connsiteY8" fmla="*/ 0 h 140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6053" h="1406053">
                <a:moveTo>
                  <a:pt x="69951" y="0"/>
                </a:moveTo>
                <a:lnTo>
                  <a:pt x="1336102" y="0"/>
                </a:lnTo>
                <a:cubicBezTo>
                  <a:pt x="1374735" y="0"/>
                  <a:pt x="1406053" y="31318"/>
                  <a:pt x="1406053" y="69951"/>
                </a:cubicBezTo>
                <a:lnTo>
                  <a:pt x="1406053" y="1336102"/>
                </a:lnTo>
                <a:cubicBezTo>
                  <a:pt x="1406053" y="1374735"/>
                  <a:pt x="1374735" y="1406053"/>
                  <a:pt x="1336102" y="1406053"/>
                </a:cubicBezTo>
                <a:lnTo>
                  <a:pt x="69951" y="1406053"/>
                </a:lnTo>
                <a:cubicBezTo>
                  <a:pt x="31318" y="1406053"/>
                  <a:pt x="0" y="1374735"/>
                  <a:pt x="0" y="1336102"/>
                </a:cubicBezTo>
                <a:lnTo>
                  <a:pt x="0" y="69951"/>
                </a:lnTo>
                <a:cubicBezTo>
                  <a:pt x="0" y="31318"/>
                  <a:pt x="31318" y="0"/>
                  <a:pt x="69951"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3199165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AA6AD98A-94BA-8601-0605-196AA39800B1}"/>
              </a:ext>
            </a:extLst>
          </p:cNvPr>
          <p:cNvSpPr>
            <a:spLocks noGrp="1"/>
          </p:cNvSpPr>
          <p:nvPr>
            <p:ph type="pic" sz="quarter" idx="10"/>
          </p:nvPr>
        </p:nvSpPr>
        <p:spPr>
          <a:xfrm>
            <a:off x="347820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6" name="Picture Placeholder 15">
            <a:extLst>
              <a:ext uri="{FF2B5EF4-FFF2-40B4-BE49-F238E27FC236}">
                <a16:creationId xmlns:a16="http://schemas.microsoft.com/office/drawing/2014/main" id="{3E153428-B1E3-D072-602C-C6D275598020}"/>
              </a:ext>
            </a:extLst>
          </p:cNvPr>
          <p:cNvSpPr>
            <a:spLocks noGrp="1"/>
          </p:cNvSpPr>
          <p:nvPr>
            <p:ph type="pic" sz="quarter" idx="11"/>
          </p:nvPr>
        </p:nvSpPr>
        <p:spPr>
          <a:xfrm>
            <a:off x="567356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19" name="Picture Placeholder 18">
            <a:extLst>
              <a:ext uri="{FF2B5EF4-FFF2-40B4-BE49-F238E27FC236}">
                <a16:creationId xmlns:a16="http://schemas.microsoft.com/office/drawing/2014/main" id="{6BE458EE-95D6-C5D2-24C6-D7E700AC3E86}"/>
              </a:ext>
            </a:extLst>
          </p:cNvPr>
          <p:cNvSpPr>
            <a:spLocks noGrp="1"/>
          </p:cNvSpPr>
          <p:nvPr>
            <p:ph type="pic" sz="quarter" idx="12"/>
          </p:nvPr>
        </p:nvSpPr>
        <p:spPr>
          <a:xfrm>
            <a:off x="7868929"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
        <p:nvSpPr>
          <p:cNvPr id="22" name="Picture Placeholder 21">
            <a:extLst>
              <a:ext uri="{FF2B5EF4-FFF2-40B4-BE49-F238E27FC236}">
                <a16:creationId xmlns:a16="http://schemas.microsoft.com/office/drawing/2014/main" id="{3790EFBF-A14B-B61E-B728-9CFF840B09BA}"/>
              </a:ext>
            </a:extLst>
          </p:cNvPr>
          <p:cNvSpPr>
            <a:spLocks noGrp="1"/>
          </p:cNvSpPr>
          <p:nvPr>
            <p:ph type="pic" sz="quarter" idx="13"/>
          </p:nvPr>
        </p:nvSpPr>
        <p:spPr>
          <a:xfrm>
            <a:off x="10064288" y="3102280"/>
            <a:ext cx="1524118" cy="1524118"/>
          </a:xfrm>
          <a:custGeom>
            <a:avLst/>
            <a:gdLst>
              <a:gd name="connsiteX0" fmla="*/ 762059 w 1524118"/>
              <a:gd name="connsiteY0" fmla="*/ 0 h 1524118"/>
              <a:gd name="connsiteX1" fmla="*/ 1524118 w 1524118"/>
              <a:gd name="connsiteY1" fmla="*/ 762059 h 1524118"/>
              <a:gd name="connsiteX2" fmla="*/ 762059 w 1524118"/>
              <a:gd name="connsiteY2" fmla="*/ 1524118 h 1524118"/>
              <a:gd name="connsiteX3" fmla="*/ 0 w 1524118"/>
              <a:gd name="connsiteY3" fmla="*/ 762059 h 1524118"/>
              <a:gd name="connsiteX4" fmla="*/ 762059 w 1524118"/>
              <a:gd name="connsiteY4" fmla="*/ 0 h 1524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118" h="1524118">
                <a:moveTo>
                  <a:pt x="762059" y="0"/>
                </a:moveTo>
                <a:cubicBezTo>
                  <a:pt x="1182933" y="0"/>
                  <a:pt x="1524118" y="341185"/>
                  <a:pt x="1524118" y="762059"/>
                </a:cubicBezTo>
                <a:cubicBezTo>
                  <a:pt x="1524118" y="1182933"/>
                  <a:pt x="1182933" y="1524118"/>
                  <a:pt x="762059" y="1524118"/>
                </a:cubicBezTo>
                <a:cubicBezTo>
                  <a:pt x="341185" y="1524118"/>
                  <a:pt x="0" y="1182933"/>
                  <a:pt x="0" y="762059"/>
                </a:cubicBezTo>
                <a:cubicBezTo>
                  <a:pt x="0" y="341185"/>
                  <a:pt x="341185" y="0"/>
                  <a:pt x="762059"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72580261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9A885-9A06-A8DE-57E8-8204BFD472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F859467-A1CF-D0A1-1BA3-2D9C08BA0F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C757E6-9AA2-F3F1-32FC-C299E797001D}"/>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D56C9775-937A-DC3A-2D6D-8729C879986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2EEB8F4-49B2-C08A-BFBC-A1D0A8398656}"/>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09449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A6C48-C987-38BA-0E90-578065EB72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A87CC50-35AE-6963-D4D0-2BF79FA413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F1F8D-DD0E-84BB-0021-EFAD2E57D654}"/>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7EC163B6-9A48-F9F5-B67B-433383966BC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7A708A-BC70-5D41-5AA4-06F8F4801EE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16544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E8764-0FBC-68BB-5B89-B0DA8B67B91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7A8E6B6-58BF-CC6F-323C-0A288ACAB9D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6669224-4E6C-B58A-CA01-E681BB1B5E0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66BEE1E-A6DF-0099-61FE-4D08414709D6}"/>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6" name="Footer Placeholder 5">
            <a:extLst>
              <a:ext uri="{FF2B5EF4-FFF2-40B4-BE49-F238E27FC236}">
                <a16:creationId xmlns:a16="http://schemas.microsoft.com/office/drawing/2014/main" id="{C35B82A4-5509-E162-65A4-5A011A5923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ACB0A6B-FB45-0F63-BE40-3816DA5DA1B8}"/>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2782884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4D046-6E1A-2255-D66A-A585E9AC01D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97DBC03-7F5A-D0B2-AA6C-476D9B10CD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B0DE8A-702E-2C81-5A1A-DA2DAF36D1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A81DF6E-430A-554F-B020-471E30536D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E33DA32-C9B2-543E-D772-4F1C058173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C8D373-859C-15CB-182E-4B47B133322B}"/>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8" name="Footer Placeholder 7">
            <a:extLst>
              <a:ext uri="{FF2B5EF4-FFF2-40B4-BE49-F238E27FC236}">
                <a16:creationId xmlns:a16="http://schemas.microsoft.com/office/drawing/2014/main" id="{EB041F4C-8CE6-8E26-363E-7D679A2BA14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1D4AA56-2D1D-9D9E-92F2-1933ABD0547F}"/>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408971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B0BE9-6ACA-7837-F8A6-93D6198EEE7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72C6CB-8788-CD10-4D0B-B920452AF89F}"/>
              </a:ext>
            </a:extLst>
          </p:cNvPr>
          <p:cNvSpPr>
            <a:spLocks noGrp="1"/>
          </p:cNvSpPr>
          <p:nvPr>
            <p:ph type="dt" sz="half" idx="10"/>
          </p:nvPr>
        </p:nvSpPr>
        <p:spPr/>
        <p:txBody>
          <a:bodyPr/>
          <a:lstStyle/>
          <a:p>
            <a:fld id="{A32E457B-8ACB-4F61-9CA3-BFA1D6F932C5}" type="datetimeFigureOut">
              <a:rPr lang="en-IN" smtClean="0"/>
              <a:t>07-05-2024</a:t>
            </a:fld>
            <a:endParaRPr lang="en-IN"/>
          </a:p>
        </p:txBody>
      </p:sp>
      <p:sp>
        <p:nvSpPr>
          <p:cNvPr id="4" name="Footer Placeholder 3">
            <a:extLst>
              <a:ext uri="{FF2B5EF4-FFF2-40B4-BE49-F238E27FC236}">
                <a16:creationId xmlns:a16="http://schemas.microsoft.com/office/drawing/2014/main" id="{75F4B915-DA01-8120-173C-DAD1A1E712F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633C12B-DA75-926D-AD5A-96E53A0A406B}"/>
              </a:ext>
            </a:extLst>
          </p:cNvPr>
          <p:cNvSpPr>
            <a:spLocks noGrp="1"/>
          </p:cNvSpPr>
          <p:nvPr>
            <p:ph type="sldNum" sz="quarter" idx="12"/>
          </p:nvPr>
        </p:nvSpPr>
        <p:spPr/>
        <p:txBody>
          <a:bodyPr/>
          <a:lstStyle/>
          <a:p>
            <a:fld id="{336DFEE8-03A6-43F7-8184-79995F4902F0}" type="slidenum">
              <a:rPr lang="en-IN" smtClean="0"/>
              <a:t>‹#›</a:t>
            </a:fld>
            <a:endParaRPr lang="en-IN"/>
          </a:p>
        </p:txBody>
      </p:sp>
    </p:spTree>
    <p:extLst>
      <p:ext uri="{BB962C8B-B14F-4D97-AF65-F5344CB8AC3E}">
        <p14:creationId xmlns:p14="http://schemas.microsoft.com/office/powerpoint/2010/main" val="3411797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A1C108-C7E0-B63D-59A7-EC089C48F9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374FC41-096D-B80A-CE2B-5195BF153A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81D83A-700F-0E5C-8C94-994325997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2E457B-8ACB-4F61-9CA3-BFA1D6F932C5}" type="datetimeFigureOut">
              <a:rPr lang="en-IN" smtClean="0"/>
              <a:t>07-05-2024</a:t>
            </a:fld>
            <a:endParaRPr lang="en-IN"/>
          </a:p>
        </p:txBody>
      </p:sp>
      <p:sp>
        <p:nvSpPr>
          <p:cNvPr id="5" name="Footer Placeholder 4">
            <a:extLst>
              <a:ext uri="{FF2B5EF4-FFF2-40B4-BE49-F238E27FC236}">
                <a16:creationId xmlns:a16="http://schemas.microsoft.com/office/drawing/2014/main" id="{477FF432-6422-D4FE-B9B1-70128AA752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519A9677-93D6-2D5C-D2E9-FE2C926E25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6DFEE8-03A6-43F7-8184-79995F4902F0}" type="slidenum">
              <a:rPr lang="en-IN" smtClean="0"/>
              <a:t>‹#›</a:t>
            </a:fld>
            <a:endParaRPr lang="en-IN"/>
          </a:p>
        </p:txBody>
      </p:sp>
    </p:spTree>
    <p:extLst>
      <p:ext uri="{BB962C8B-B14F-4D97-AF65-F5344CB8AC3E}">
        <p14:creationId xmlns:p14="http://schemas.microsoft.com/office/powerpoint/2010/main" val="2043676349"/>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1" r:id="rId3"/>
    <p:sldLayoutId id="2147483660" r:id="rId4"/>
    <p:sldLayoutId id="2147483650" r:id="rId5"/>
    <p:sldLayoutId id="2147483651" r:id="rId6"/>
    <p:sldLayoutId id="2147483652" r:id="rId7"/>
    <p:sldLayoutId id="2147483653" r:id="rId8"/>
    <p:sldLayoutId id="2147483654" r:id="rId9"/>
    <p:sldLayoutId id="2147483655" r:id="rId10"/>
    <p:sldLayoutId id="2147483666" r:id="rId11"/>
    <p:sldLayoutId id="2147483664" r:id="rId12"/>
    <p:sldLayoutId id="2147483663" r:id="rId13"/>
    <p:sldLayoutId id="2147483662" r:id="rId14"/>
    <p:sldLayoutId id="2147483656" r:id="rId15"/>
    <p:sldLayoutId id="2147483657" r:id="rId16"/>
    <p:sldLayoutId id="2147483658" r:id="rId17"/>
    <p:sldLayoutId id="2147483659" r:id="rId18"/>
    <p:sldLayoutId id="2147483667" r:id="rId19"/>
    <p:sldLayoutId id="2147483668" r:id="rId20"/>
    <p:sldLayoutId id="214748366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customXml" Target="../ink/ink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1.xml"/><Relationship Id="rId4" Type="http://schemas.openxmlformats.org/officeDocument/2006/relationships/slide" Target="slide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hyperlink" Target="http://wallpapersafari.com/rubik-s-cube-wallpaper/" TargetMode="External"/><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5.jpeg"/></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7" Type="http://schemas.openxmlformats.org/officeDocument/2006/relationships/image" Target="../media/image6.jpe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9.jpeg"/></Relationships>
</file>

<file path=ppt/slides/_rels/slide3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1.jpeg"/></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3.jpg"/><Relationship Id="rId2" Type="http://schemas.openxmlformats.org/officeDocument/2006/relationships/notesSlide" Target="../notesSlides/notesSlide25.xml"/><Relationship Id="rId1" Type="http://schemas.openxmlformats.org/officeDocument/2006/relationships/slideLayout" Target="../slideLayouts/slideLayout20.xml"/><Relationship Id="rId6" Type="http://schemas.openxmlformats.org/officeDocument/2006/relationships/slide" Target="slide4.xml"/><Relationship Id="rId5" Type="http://schemas.openxmlformats.org/officeDocument/2006/relationships/slide" Target="slide3.xml"/><Relationship Id="rId4" Type="http://schemas.openxmlformats.org/officeDocument/2006/relationships/slide" Target="slide2.xml"/></Relationships>
</file>

<file path=ppt/slides/_rels/slide33.xml.rels><?xml version="1.0" encoding="UTF-8" standalone="yes"?>
<Relationships xmlns="http://schemas.openxmlformats.org/package/2006/relationships"><Relationship Id="rId3" Type="http://schemas.openxmlformats.org/officeDocument/2006/relationships/hyperlink" Target="https://www.usesignhouse.com/blog/spotify-stats"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5" Type="http://schemas.openxmlformats.org/officeDocument/2006/relationships/hyperlink" Target="https://www.searchlogistics.com/learn/statistics/spotify-statistics/" TargetMode="External"/><Relationship Id="rId4" Type="http://schemas.openxmlformats.org/officeDocument/2006/relationships/hyperlink" Target="https://www.kaggle.com/code/somnath2/spotify-revenue-and-expense-analysi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1.xml"/><Relationship Id="rId4" Type="http://schemas.openxmlformats.org/officeDocument/2006/relationships/image" Target="../media/image25.jpg"/></Relationships>
</file>

<file path=ppt/slides/_rels/slide4.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10.xml"/><Relationship Id="rId4" Type="http://schemas.openxmlformats.org/officeDocument/2006/relationships/slide" Target="slide4.xml"/></Relationships>
</file>

<file path=ppt/slides/_rels/slide5.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slide" Target="slide2.xml"/><Relationship Id="rId1" Type="http://schemas.openxmlformats.org/officeDocument/2006/relationships/slideLayout" Target="../slideLayouts/slideLayout10.xml"/><Relationship Id="rId4" Type="http://schemas.openxmlformats.org/officeDocument/2006/relationships/slide" Target="slide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32DF89D0-F660-08A6-6DB1-3EDA86823BA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6000" y="2388833"/>
            <a:ext cx="1524000" cy="1517515"/>
          </a:xfrm>
          <a:prstGeom prst="rect">
            <a:avLst/>
          </a:prstGeom>
        </p:spPr>
      </p:pic>
      <p:sp>
        <p:nvSpPr>
          <p:cNvPr id="10" name="TextBox 9">
            <a:extLst>
              <a:ext uri="{FF2B5EF4-FFF2-40B4-BE49-F238E27FC236}">
                <a16:creationId xmlns:a16="http://schemas.microsoft.com/office/drawing/2014/main" id="{B7162120-C336-DB7C-C8D0-E12DCCE9DA6B}"/>
              </a:ext>
            </a:extLst>
          </p:cNvPr>
          <p:cNvSpPr txBox="1"/>
          <p:nvPr/>
        </p:nvSpPr>
        <p:spPr>
          <a:xfrm>
            <a:off x="7727251" y="2347371"/>
            <a:ext cx="2973891" cy="1015663"/>
          </a:xfrm>
          <a:prstGeom prst="rect">
            <a:avLst/>
          </a:prstGeom>
          <a:noFill/>
        </p:spPr>
        <p:txBody>
          <a:bodyPr wrap="none" rtlCol="0">
            <a:spAutoFit/>
          </a:bodyPr>
          <a:lstStyle/>
          <a:p>
            <a:r>
              <a:rPr lang="en-IN" sz="6000" dirty="0">
                <a:solidFill>
                  <a:srgbClr val="1ED760"/>
                </a:solidFill>
                <a:latin typeface="Poppins SemiBold" panose="00000700000000000000" pitchFamily="50" charset="0"/>
                <a:cs typeface="Poppins SemiBold" panose="00000700000000000000" pitchFamily="50" charset="0"/>
              </a:rPr>
              <a:t>Spotify</a:t>
            </a:r>
          </a:p>
        </p:txBody>
      </p:sp>
      <p:sp>
        <p:nvSpPr>
          <p:cNvPr id="11" name="TextBox 10">
            <a:extLst>
              <a:ext uri="{FF2B5EF4-FFF2-40B4-BE49-F238E27FC236}">
                <a16:creationId xmlns:a16="http://schemas.microsoft.com/office/drawing/2014/main" id="{556CBF17-B44D-BB52-7867-B17C8DCE672C}"/>
              </a:ext>
            </a:extLst>
          </p:cNvPr>
          <p:cNvSpPr txBox="1"/>
          <p:nvPr/>
        </p:nvSpPr>
        <p:spPr>
          <a:xfrm>
            <a:off x="7727251" y="3363034"/>
            <a:ext cx="1967205" cy="584775"/>
          </a:xfrm>
          <a:prstGeom prst="rect">
            <a:avLst/>
          </a:prstGeom>
          <a:noFill/>
        </p:spPr>
        <p:txBody>
          <a:bodyPr wrap="none" rtlCol="0">
            <a:spAutoFit/>
          </a:bodyPr>
          <a:lstStyle/>
          <a:p>
            <a:r>
              <a:rPr lang="en-IN" sz="3200" dirty="0">
                <a:solidFill>
                  <a:schemeClr val="bg1"/>
                </a:solidFill>
                <a:latin typeface="Poppins Medium" panose="00000600000000000000" pitchFamily="50" charset="0"/>
                <a:cs typeface="Poppins Medium" panose="00000600000000000000" pitchFamily="50" charset="0"/>
              </a:rPr>
              <a:t>Group-9</a:t>
            </a:r>
          </a:p>
        </p:txBody>
      </p:sp>
      <p:pic>
        <p:nvPicPr>
          <p:cNvPr id="5" name="Picture Placeholder 4" descr="A person in a red shirt&#10;&#10;Description automatically generated with medium confidence">
            <a:extLst>
              <a:ext uri="{FF2B5EF4-FFF2-40B4-BE49-F238E27FC236}">
                <a16:creationId xmlns:a16="http://schemas.microsoft.com/office/drawing/2014/main" id="{4541E43D-50E1-95C0-F275-9CD065940C59}"/>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8" b="18"/>
          <a:stretch>
            <a:fillRect/>
          </a:stretch>
        </p:blipFill>
        <p:spPr/>
      </p:pic>
    </p:spTree>
    <p:extLst>
      <p:ext uri="{BB962C8B-B14F-4D97-AF65-F5344CB8AC3E}">
        <p14:creationId xmlns:p14="http://schemas.microsoft.com/office/powerpoint/2010/main" val="700905463"/>
      </p:ext>
    </p:extLst>
  </p:cSld>
  <p:clrMapOvr>
    <a:masterClrMapping/>
  </p:clrMapOvr>
  <mc:AlternateContent xmlns:mc="http://schemas.openxmlformats.org/markup-compatibility/2006" xmlns:p14="http://schemas.microsoft.com/office/powerpoint/2010/main">
    <mc:Choice Requires="p14">
      <p:transition spd="slow" p14:dur="125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86"/>
        <p:cNvGrpSpPr/>
        <p:nvPr/>
      </p:nvGrpSpPr>
      <p:grpSpPr>
        <a:xfrm>
          <a:off x="0" y="0"/>
          <a:ext cx="0" cy="0"/>
          <a:chOff x="0" y="0"/>
          <a:chExt cx="0" cy="0"/>
        </a:xfrm>
      </p:grpSpPr>
      <p:sp>
        <p:nvSpPr>
          <p:cNvPr id="987" name="Google Shape;987;p49"/>
          <p:cNvSpPr/>
          <p:nvPr/>
        </p:nvSpPr>
        <p:spPr>
          <a:xfrm>
            <a:off x="-49401" y="-29200"/>
            <a:ext cx="12290800" cy="69164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988" name="Google Shape;988;p49"/>
          <p:cNvSpPr/>
          <p:nvPr/>
        </p:nvSpPr>
        <p:spPr>
          <a:xfrm>
            <a:off x="-1" y="-4290"/>
            <a:ext cx="12192000" cy="1733407"/>
          </a:xfrm>
          <a:prstGeom prst="rect">
            <a:avLst/>
          </a:prstGeom>
          <a:solidFill>
            <a:schemeClr val="dk1"/>
          </a:solidFill>
          <a:ln>
            <a:noFill/>
          </a:ln>
          <a:effectLst>
            <a:outerShdw blurRad="254000" dist="38100" dir="5460000" sx="94000" sy="94000" algn="t" rotWithShape="0">
              <a:srgbClr val="000000">
                <a:alpha val="29803"/>
              </a:srgbClr>
            </a:outerShdw>
          </a:effectLst>
        </p:spPr>
        <p:txBody>
          <a:bodyPr spcFirstLastPara="1" wrap="square" lIns="91433" tIns="45700" rIns="91433" bIns="45700" anchor="ctr" anchorCtr="0">
            <a:noAutofit/>
          </a:bodyPr>
          <a:lstStyle/>
          <a:p>
            <a:pPr algn="ctr"/>
            <a:endParaRPr sz="1867" dirty="0">
              <a:solidFill>
                <a:schemeClr val="lt1"/>
              </a:solidFill>
              <a:latin typeface="Calibri"/>
              <a:ea typeface="Calibri"/>
              <a:cs typeface="Calibri"/>
              <a:sym typeface="Calibri"/>
            </a:endParaRPr>
          </a:p>
        </p:txBody>
      </p:sp>
      <p:sp>
        <p:nvSpPr>
          <p:cNvPr id="989" name="Google Shape;989;p49"/>
          <p:cNvSpPr txBox="1">
            <a:spLocks noGrp="1"/>
          </p:cNvSpPr>
          <p:nvPr>
            <p:ph type="title" idx="4294967295"/>
          </p:nvPr>
        </p:nvSpPr>
        <p:spPr>
          <a:xfrm>
            <a:off x="647395" y="655413"/>
            <a:ext cx="10694000" cy="1110000"/>
          </a:xfrm>
          <a:prstGeom prst="rect">
            <a:avLst/>
          </a:prstGeom>
          <a:noFill/>
          <a:ln>
            <a:noFill/>
          </a:ln>
        </p:spPr>
        <p:txBody>
          <a:bodyPr spcFirstLastPara="1" vert="horz" wrap="square" lIns="121900" tIns="60933" rIns="121900" bIns="60933" rtlCol="0" anchor="ctr" anchorCtr="0">
            <a:normAutofit/>
          </a:bodyPr>
          <a:lstStyle/>
          <a:p>
            <a:pPr algn="ctr">
              <a:spcBef>
                <a:spcPts val="0"/>
              </a:spcBef>
              <a:buClr>
                <a:schemeClr val="dk2"/>
              </a:buClr>
              <a:buSzPts val="2700"/>
            </a:pPr>
            <a:r>
              <a:rPr lang="en" sz="3733" b="1" dirty="0">
                <a:solidFill>
                  <a:schemeClr val="lt1"/>
                </a:solidFill>
                <a:latin typeface="Arial"/>
                <a:ea typeface="Arial"/>
                <a:cs typeface="Arial"/>
                <a:sym typeface="Arial"/>
              </a:rPr>
              <a:t>Prioritization Grid</a:t>
            </a:r>
            <a:endParaRPr sz="3733" dirty="0">
              <a:solidFill>
                <a:schemeClr val="lt1"/>
              </a:solidFill>
            </a:endParaRPr>
          </a:p>
        </p:txBody>
      </p:sp>
      <p:grpSp>
        <p:nvGrpSpPr>
          <p:cNvPr id="2" name="Group 1">
            <a:extLst>
              <a:ext uri="{FF2B5EF4-FFF2-40B4-BE49-F238E27FC236}">
                <a16:creationId xmlns:a16="http://schemas.microsoft.com/office/drawing/2014/main" id="{E19467EC-AAEE-F952-3844-DF66C8346CCA}"/>
              </a:ext>
            </a:extLst>
          </p:cNvPr>
          <p:cNvGrpSpPr/>
          <p:nvPr/>
        </p:nvGrpSpPr>
        <p:grpSpPr>
          <a:xfrm>
            <a:off x="1487290" y="1972349"/>
            <a:ext cx="8245714" cy="4570804"/>
            <a:chOff x="1196348" y="1916937"/>
            <a:chExt cx="8245714" cy="4570804"/>
          </a:xfrm>
        </p:grpSpPr>
        <p:cxnSp>
          <p:nvCxnSpPr>
            <p:cNvPr id="990" name="Google Shape;990;p49"/>
            <p:cNvCxnSpPr/>
            <p:nvPr/>
          </p:nvCxnSpPr>
          <p:spPr>
            <a:xfrm>
              <a:off x="3103417" y="6028096"/>
              <a:ext cx="5181600" cy="0"/>
            </a:xfrm>
            <a:prstGeom prst="straightConnector1">
              <a:avLst/>
            </a:prstGeom>
            <a:noFill/>
            <a:ln w="15875" cap="flat" cmpd="sng">
              <a:solidFill>
                <a:schemeClr val="lt1"/>
              </a:solidFill>
              <a:prstDash val="solid"/>
              <a:miter lim="800000"/>
              <a:headEnd type="none" w="sm" len="sm"/>
              <a:tailEnd type="stealth" w="med" len="med"/>
            </a:ln>
          </p:spPr>
        </p:cxnSp>
        <p:cxnSp>
          <p:nvCxnSpPr>
            <p:cNvPr id="991" name="Google Shape;991;p49"/>
            <p:cNvCxnSpPr/>
            <p:nvPr/>
          </p:nvCxnSpPr>
          <p:spPr>
            <a:xfrm rot="10800000" flipH="1">
              <a:off x="2259088" y="2549261"/>
              <a:ext cx="9200" cy="2937200"/>
            </a:xfrm>
            <a:prstGeom prst="straightConnector1">
              <a:avLst/>
            </a:prstGeom>
            <a:noFill/>
            <a:ln w="15875" cap="flat" cmpd="sng">
              <a:solidFill>
                <a:schemeClr val="lt1"/>
              </a:solidFill>
              <a:prstDash val="solid"/>
              <a:miter lim="800000"/>
              <a:headEnd type="none" w="sm" len="sm"/>
              <a:tailEnd type="stealth" w="med" len="med"/>
            </a:ln>
          </p:spPr>
        </p:cxnSp>
        <p:sp>
          <p:nvSpPr>
            <p:cNvPr id="992" name="Google Shape;992;p49"/>
            <p:cNvSpPr txBox="1"/>
            <p:nvPr/>
          </p:nvSpPr>
          <p:spPr>
            <a:xfrm>
              <a:off x="1196348" y="3340659"/>
              <a:ext cx="1290400" cy="979894"/>
            </a:xfrm>
            <a:prstGeom prst="rect">
              <a:avLst/>
            </a:prstGeom>
            <a:noFill/>
            <a:ln>
              <a:noFill/>
            </a:ln>
          </p:spPr>
          <p:txBody>
            <a:bodyPr spcFirstLastPara="1" wrap="square" lIns="121900" tIns="60933" rIns="121900" bIns="60933" anchor="t" anchorCtr="0">
              <a:spAutoFit/>
            </a:bodyPr>
            <a:lstStyle/>
            <a:p>
              <a:r>
                <a:rPr lang="en" sz="1467">
                  <a:solidFill>
                    <a:schemeClr val="lt1"/>
                  </a:solidFill>
                  <a:latin typeface="Arial"/>
                  <a:ea typeface="Arial"/>
                  <a:cs typeface="Arial"/>
                  <a:sym typeface="Arial"/>
                </a:rPr>
                <a:t>Potential </a:t>
              </a:r>
              <a:endParaRPr sz="1467">
                <a:solidFill>
                  <a:schemeClr val="lt1"/>
                </a:solidFill>
                <a:latin typeface="Calibri"/>
                <a:ea typeface="Calibri"/>
                <a:cs typeface="Calibri"/>
                <a:sym typeface="Calibri"/>
              </a:endParaRPr>
            </a:p>
            <a:p>
              <a:pPr>
                <a:spcBef>
                  <a:spcPts val="667"/>
                </a:spcBef>
                <a:spcAft>
                  <a:spcPts val="667"/>
                </a:spcAft>
              </a:pPr>
              <a:r>
                <a:rPr lang="en" sz="1467">
                  <a:solidFill>
                    <a:schemeClr val="lt1"/>
                  </a:solidFill>
                  <a:latin typeface="Arial"/>
                  <a:ea typeface="Arial"/>
                  <a:cs typeface="Arial"/>
                  <a:sym typeface="Arial"/>
                </a:rPr>
                <a:t>Business Impact</a:t>
              </a:r>
              <a:endParaRPr sz="2400">
                <a:solidFill>
                  <a:schemeClr val="lt1"/>
                </a:solidFill>
                <a:latin typeface="Calibri"/>
                <a:ea typeface="Calibri"/>
                <a:cs typeface="Calibri"/>
                <a:sym typeface="Calibri"/>
              </a:endParaRPr>
            </a:p>
          </p:txBody>
        </p:sp>
        <p:sp>
          <p:nvSpPr>
            <p:cNvPr id="993" name="Google Shape;993;p49"/>
            <p:cNvSpPr txBox="1"/>
            <p:nvPr/>
          </p:nvSpPr>
          <p:spPr>
            <a:xfrm>
              <a:off x="5113719" y="6049149"/>
              <a:ext cx="1443200" cy="438592"/>
            </a:xfrm>
            <a:prstGeom prst="rect">
              <a:avLst/>
            </a:prstGeom>
            <a:noFill/>
            <a:ln>
              <a:noFill/>
            </a:ln>
          </p:spPr>
          <p:txBody>
            <a:bodyPr spcFirstLastPara="1" wrap="square" lIns="121900" tIns="60933" rIns="121900" bIns="60933" anchor="t" anchorCtr="0">
              <a:spAutoFit/>
            </a:bodyPr>
            <a:lstStyle/>
            <a:p>
              <a:pPr>
                <a:spcAft>
                  <a:spcPts val="667"/>
                </a:spcAft>
              </a:pPr>
              <a:r>
                <a:rPr lang="en" sz="1467">
                  <a:solidFill>
                    <a:schemeClr val="lt1"/>
                  </a:solidFill>
                  <a:latin typeface="Arial"/>
                  <a:ea typeface="Arial"/>
                  <a:cs typeface="Arial"/>
                  <a:sym typeface="Arial"/>
                </a:rPr>
                <a:t>Feasibility</a:t>
              </a:r>
              <a:endParaRPr sz="2400">
                <a:solidFill>
                  <a:schemeClr val="lt1"/>
                </a:solidFill>
                <a:latin typeface="Calibri"/>
                <a:ea typeface="Calibri"/>
                <a:cs typeface="Calibri"/>
                <a:sym typeface="Calibri"/>
              </a:endParaRPr>
            </a:p>
          </p:txBody>
        </p:sp>
        <p:sp>
          <p:nvSpPr>
            <p:cNvPr id="994" name="Google Shape;994;p49"/>
            <p:cNvSpPr txBox="1"/>
            <p:nvPr/>
          </p:nvSpPr>
          <p:spPr>
            <a:xfrm>
              <a:off x="8206852" y="5849059"/>
              <a:ext cx="690400" cy="417945"/>
            </a:xfrm>
            <a:prstGeom prst="rect">
              <a:avLst/>
            </a:prstGeom>
            <a:noFill/>
            <a:ln>
              <a:noFill/>
            </a:ln>
          </p:spPr>
          <p:txBody>
            <a:bodyPr spcFirstLastPara="1" wrap="square" lIns="121900" tIns="60933" rIns="121900" bIns="60933" anchor="t" anchorCtr="0">
              <a:spAutoFit/>
            </a:bodyPr>
            <a:lstStyle/>
            <a:p>
              <a:pPr>
                <a:spcAft>
                  <a:spcPts val="667"/>
                </a:spcAft>
              </a:pPr>
              <a:r>
                <a:rPr lang="en" sz="1333">
                  <a:solidFill>
                    <a:schemeClr val="lt1"/>
                  </a:solidFill>
                  <a:latin typeface="Arial"/>
                  <a:ea typeface="Arial"/>
                  <a:cs typeface="Arial"/>
                  <a:sym typeface="Arial"/>
                </a:rPr>
                <a:t>High</a:t>
              </a:r>
              <a:endParaRPr sz="2400">
                <a:solidFill>
                  <a:schemeClr val="lt1"/>
                </a:solidFill>
                <a:latin typeface="Calibri"/>
                <a:ea typeface="Calibri"/>
                <a:cs typeface="Calibri"/>
                <a:sym typeface="Calibri"/>
              </a:endParaRPr>
            </a:p>
          </p:txBody>
        </p:sp>
        <p:sp>
          <p:nvSpPr>
            <p:cNvPr id="995" name="Google Shape;995;p49"/>
            <p:cNvSpPr txBox="1"/>
            <p:nvPr/>
          </p:nvSpPr>
          <p:spPr>
            <a:xfrm>
              <a:off x="1983091" y="5476943"/>
              <a:ext cx="690400" cy="417945"/>
            </a:xfrm>
            <a:prstGeom prst="rect">
              <a:avLst/>
            </a:prstGeom>
            <a:noFill/>
            <a:ln>
              <a:noFill/>
            </a:ln>
          </p:spPr>
          <p:txBody>
            <a:bodyPr spcFirstLastPara="1" wrap="square" lIns="121900" tIns="60933" rIns="121900" bIns="60933" anchor="t" anchorCtr="0">
              <a:spAutoFit/>
            </a:bodyPr>
            <a:lstStyle/>
            <a:p>
              <a:pPr>
                <a:spcAft>
                  <a:spcPts val="667"/>
                </a:spcAft>
              </a:pPr>
              <a:r>
                <a:rPr lang="en" sz="1333">
                  <a:solidFill>
                    <a:schemeClr val="lt1"/>
                  </a:solidFill>
                  <a:latin typeface="Arial"/>
                  <a:ea typeface="Arial"/>
                  <a:cs typeface="Arial"/>
                  <a:sym typeface="Arial"/>
                </a:rPr>
                <a:t>Low</a:t>
              </a:r>
              <a:endParaRPr sz="2400">
                <a:solidFill>
                  <a:schemeClr val="lt1"/>
                </a:solidFill>
                <a:latin typeface="Calibri"/>
                <a:ea typeface="Calibri"/>
                <a:cs typeface="Calibri"/>
                <a:sym typeface="Calibri"/>
              </a:endParaRPr>
            </a:p>
          </p:txBody>
        </p:sp>
        <p:sp>
          <p:nvSpPr>
            <p:cNvPr id="996" name="Google Shape;996;p49"/>
            <p:cNvSpPr txBox="1"/>
            <p:nvPr/>
          </p:nvSpPr>
          <p:spPr>
            <a:xfrm>
              <a:off x="2610597" y="5829005"/>
              <a:ext cx="853200" cy="417945"/>
            </a:xfrm>
            <a:prstGeom prst="rect">
              <a:avLst/>
            </a:prstGeom>
            <a:noFill/>
            <a:ln>
              <a:noFill/>
            </a:ln>
          </p:spPr>
          <p:txBody>
            <a:bodyPr spcFirstLastPara="1" wrap="square" lIns="121900" tIns="60933" rIns="121900" bIns="60933" anchor="t" anchorCtr="0">
              <a:spAutoFit/>
            </a:bodyPr>
            <a:lstStyle/>
            <a:p>
              <a:pPr>
                <a:spcAft>
                  <a:spcPts val="667"/>
                </a:spcAft>
              </a:pPr>
              <a:r>
                <a:rPr lang="en" sz="1333">
                  <a:solidFill>
                    <a:schemeClr val="lt1"/>
                  </a:solidFill>
                  <a:latin typeface="Arial"/>
                  <a:ea typeface="Arial"/>
                  <a:cs typeface="Arial"/>
                  <a:sym typeface="Arial"/>
                </a:rPr>
                <a:t>Low</a:t>
              </a:r>
              <a:endParaRPr sz="2400">
                <a:solidFill>
                  <a:schemeClr val="lt1"/>
                </a:solidFill>
                <a:latin typeface="Calibri"/>
                <a:ea typeface="Calibri"/>
                <a:cs typeface="Calibri"/>
                <a:sym typeface="Calibri"/>
              </a:endParaRPr>
            </a:p>
          </p:txBody>
        </p:sp>
        <p:sp>
          <p:nvSpPr>
            <p:cNvPr id="997" name="Google Shape;997;p49"/>
            <p:cNvSpPr txBox="1"/>
            <p:nvPr/>
          </p:nvSpPr>
          <p:spPr>
            <a:xfrm>
              <a:off x="1918561" y="1939101"/>
              <a:ext cx="690400" cy="417945"/>
            </a:xfrm>
            <a:prstGeom prst="rect">
              <a:avLst/>
            </a:prstGeom>
            <a:noFill/>
            <a:ln>
              <a:noFill/>
            </a:ln>
          </p:spPr>
          <p:txBody>
            <a:bodyPr spcFirstLastPara="1" wrap="square" lIns="121900" tIns="60933" rIns="121900" bIns="60933" anchor="t" anchorCtr="0">
              <a:spAutoFit/>
            </a:bodyPr>
            <a:lstStyle/>
            <a:p>
              <a:pPr>
                <a:spcAft>
                  <a:spcPts val="667"/>
                </a:spcAft>
              </a:pPr>
              <a:r>
                <a:rPr lang="en" sz="1333">
                  <a:solidFill>
                    <a:schemeClr val="lt1"/>
                  </a:solidFill>
                  <a:latin typeface="Arial"/>
                  <a:ea typeface="Arial"/>
                  <a:cs typeface="Arial"/>
                  <a:sym typeface="Arial"/>
                </a:rPr>
                <a:t>High</a:t>
              </a:r>
              <a:endParaRPr sz="2400">
                <a:solidFill>
                  <a:schemeClr val="lt1"/>
                </a:solidFill>
                <a:latin typeface="Calibri"/>
                <a:ea typeface="Calibri"/>
                <a:cs typeface="Calibri"/>
                <a:sym typeface="Calibri"/>
              </a:endParaRPr>
            </a:p>
          </p:txBody>
        </p:sp>
        <p:graphicFrame>
          <p:nvGraphicFramePr>
            <p:cNvPr id="998" name="Google Shape;998;p49"/>
            <p:cNvGraphicFramePr/>
            <p:nvPr/>
          </p:nvGraphicFramePr>
          <p:xfrm>
            <a:off x="2484128" y="1916937"/>
            <a:ext cx="6957934" cy="3868666"/>
          </p:xfrm>
          <a:graphic>
            <a:graphicData uri="http://schemas.openxmlformats.org/drawingml/2006/table">
              <a:tbl>
                <a:tblPr>
                  <a:noFill/>
                </a:tblPr>
                <a:tblGrid>
                  <a:gridCol w="3478967">
                    <a:extLst>
                      <a:ext uri="{9D8B030D-6E8A-4147-A177-3AD203B41FA5}">
                        <a16:colId xmlns:a16="http://schemas.microsoft.com/office/drawing/2014/main" val="20000"/>
                      </a:ext>
                    </a:extLst>
                  </a:gridCol>
                  <a:gridCol w="3478967">
                    <a:extLst>
                      <a:ext uri="{9D8B030D-6E8A-4147-A177-3AD203B41FA5}">
                        <a16:colId xmlns:a16="http://schemas.microsoft.com/office/drawing/2014/main" val="20001"/>
                      </a:ext>
                    </a:extLst>
                  </a:gridCol>
                </a:tblGrid>
                <a:tr h="1934333">
                  <a:tc>
                    <a:txBody>
                      <a:bodyPr/>
                      <a:lstStyle/>
                      <a:p>
                        <a:pPr marL="0" marR="0" lvl="0" indent="0" algn="l" rtl="0">
                          <a:spcBef>
                            <a:spcPts val="0"/>
                          </a:spcBef>
                          <a:spcAft>
                            <a:spcPts val="0"/>
                          </a:spcAft>
                          <a:buClr>
                            <a:schemeClr val="dk1"/>
                          </a:buClr>
                          <a:buSzPts val="1400"/>
                          <a:buFont typeface="Calibri"/>
                          <a:buNone/>
                        </a:pPr>
                        <a:endParaRPr sz="1900" u="none" strike="noStrike" cap="none" dirty="0">
                          <a:solidFill>
                            <a:schemeClr val="dk1"/>
                          </a:solidFill>
                          <a:latin typeface="Lucida Sans"/>
                          <a:ea typeface="Lucida Sans"/>
                          <a:cs typeface="Lucida Sans"/>
                          <a:sym typeface="Lucida Sans"/>
                        </a:endParaRPr>
                      </a:p>
                    </a:txBody>
                    <a:tcPr marL="121933" marR="121933" marT="45733" marB="45733">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accent6"/>
                      </a:solidFill>
                    </a:tcPr>
                  </a:tc>
                  <a:tc>
                    <a:txBody>
                      <a:bodyPr/>
                      <a:lstStyle/>
                      <a:p>
                        <a:pPr marL="0" marR="0" lvl="0" indent="0" algn="l" rtl="0">
                          <a:spcBef>
                            <a:spcPts val="0"/>
                          </a:spcBef>
                          <a:spcAft>
                            <a:spcPts val="0"/>
                          </a:spcAft>
                          <a:buClr>
                            <a:schemeClr val="dk1"/>
                          </a:buClr>
                          <a:buSzPts val="1400"/>
                          <a:buFont typeface="Calibri"/>
                          <a:buNone/>
                        </a:pPr>
                        <a:endParaRPr sz="1900" u="none" strike="noStrike" cap="none">
                          <a:solidFill>
                            <a:schemeClr val="dk1"/>
                          </a:solidFill>
                          <a:latin typeface="Lucida Sans"/>
                          <a:ea typeface="Lucida Sans"/>
                          <a:cs typeface="Lucida Sans"/>
                          <a:sym typeface="Lucida Sans"/>
                        </a:endParaRPr>
                      </a:p>
                    </a:txBody>
                    <a:tcPr marL="121933" marR="121933" marT="45733" marB="45733">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B4D4A5"/>
                      </a:solidFill>
                    </a:tcPr>
                  </a:tc>
                  <a:extLst>
                    <a:ext uri="{0D108BD9-81ED-4DB2-BD59-A6C34878D82A}">
                      <a16:rowId xmlns:a16="http://schemas.microsoft.com/office/drawing/2014/main" val="10000"/>
                    </a:ext>
                  </a:extLst>
                </a:tr>
                <a:tr h="1934333">
                  <a:tc>
                    <a:txBody>
                      <a:bodyPr/>
                      <a:lstStyle/>
                      <a:p>
                        <a:pPr marL="0" marR="0" lvl="0" indent="0" algn="l" rtl="0">
                          <a:spcBef>
                            <a:spcPts val="0"/>
                          </a:spcBef>
                          <a:spcAft>
                            <a:spcPts val="0"/>
                          </a:spcAft>
                          <a:buClr>
                            <a:schemeClr val="dk1"/>
                          </a:buClr>
                          <a:buSzPts val="1400"/>
                          <a:buFont typeface="Calibri"/>
                          <a:buNone/>
                        </a:pPr>
                        <a:endParaRPr sz="1900" u="none" strike="noStrike" cap="none" dirty="0">
                          <a:solidFill>
                            <a:schemeClr val="dk1"/>
                          </a:solidFill>
                          <a:latin typeface="Lucida Sans"/>
                          <a:ea typeface="Lucida Sans"/>
                          <a:cs typeface="Lucida Sans"/>
                          <a:sym typeface="Lucida Sans"/>
                        </a:endParaRPr>
                      </a:p>
                    </a:txBody>
                    <a:tcPr marL="121933" marR="121933" marT="45733" marB="45733">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accent6"/>
                      </a:solidFill>
                    </a:tcPr>
                  </a:tc>
                  <a:tc>
                    <a:txBody>
                      <a:bodyPr/>
                      <a:lstStyle/>
                      <a:p>
                        <a:pPr marL="0" marR="0" lvl="0" indent="0" algn="l" rtl="0">
                          <a:spcBef>
                            <a:spcPts val="0"/>
                          </a:spcBef>
                          <a:spcAft>
                            <a:spcPts val="0"/>
                          </a:spcAft>
                          <a:buClr>
                            <a:schemeClr val="dk1"/>
                          </a:buClr>
                          <a:buSzPts val="1400"/>
                          <a:buFont typeface="Calibri"/>
                          <a:buNone/>
                        </a:pPr>
                        <a:endParaRPr sz="1900" u="none" strike="noStrike" cap="none" dirty="0">
                          <a:solidFill>
                            <a:schemeClr val="dk1"/>
                          </a:solidFill>
                          <a:latin typeface="Lucida Sans"/>
                          <a:ea typeface="Lucida Sans"/>
                          <a:cs typeface="Lucida Sans"/>
                          <a:sym typeface="Lucida Sans"/>
                        </a:endParaRPr>
                      </a:p>
                    </a:txBody>
                    <a:tcPr marL="121933" marR="121933" marT="45733" marB="45733">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bl>
            </a:graphicData>
          </a:graphic>
        </p:graphicFrame>
        <p:grpSp>
          <p:nvGrpSpPr>
            <p:cNvPr id="999" name="Google Shape;999;p49"/>
            <p:cNvGrpSpPr/>
            <p:nvPr/>
          </p:nvGrpSpPr>
          <p:grpSpPr>
            <a:xfrm>
              <a:off x="6276113" y="2336723"/>
              <a:ext cx="2766116" cy="3013427"/>
              <a:chOff x="4197765" y="2890901"/>
              <a:chExt cx="2045837" cy="2317762"/>
            </a:xfrm>
          </p:grpSpPr>
          <p:sp>
            <p:nvSpPr>
              <p:cNvPr id="1000" name="Google Shape;1000;p49"/>
              <p:cNvSpPr txBox="1"/>
              <p:nvPr/>
            </p:nvSpPr>
            <p:spPr>
              <a:xfrm>
                <a:off x="4965273" y="3286072"/>
                <a:ext cx="564806" cy="376538"/>
              </a:xfrm>
              <a:prstGeom prst="rect">
                <a:avLst/>
              </a:prstGeom>
              <a:noFill/>
              <a:ln w="25400" cap="flat" cmpd="thickThin">
                <a:solidFill>
                  <a:schemeClr val="dk1"/>
                </a:solidFill>
                <a:prstDash val="solid"/>
                <a:miter lim="800000"/>
                <a:headEnd type="none" w="sm" len="sm"/>
                <a:tailEnd type="none" w="sm" len="sm"/>
              </a:ln>
            </p:spPr>
            <p:txBody>
              <a:bodyPr spcFirstLastPara="1" wrap="square" lIns="121900" tIns="60933" rIns="121900" bIns="60933" anchor="ctr" anchorCtr="0">
                <a:noAutofit/>
              </a:bodyPr>
              <a:lstStyle/>
              <a:p>
                <a:pPr algn="ctr">
                  <a:spcAft>
                    <a:spcPts val="667"/>
                  </a:spcAft>
                </a:pPr>
                <a:r>
                  <a:rPr lang="en" sz="1467">
                    <a:solidFill>
                      <a:schemeClr val="dk1"/>
                    </a:solidFill>
                    <a:latin typeface="Arial"/>
                    <a:ea typeface="Arial"/>
                    <a:cs typeface="Arial"/>
                    <a:sym typeface="Arial"/>
                  </a:rPr>
                  <a:t>BP</a:t>
                </a:r>
                <a:r>
                  <a:rPr lang="en" sz="1467">
                    <a:solidFill>
                      <a:schemeClr val="dk1"/>
                    </a:solidFill>
                    <a:latin typeface="Calibri"/>
                    <a:ea typeface="Calibri"/>
                    <a:cs typeface="Calibri"/>
                    <a:sym typeface="Calibri"/>
                  </a:rPr>
                  <a:t>3</a:t>
                </a:r>
                <a:endParaRPr sz="2400">
                  <a:solidFill>
                    <a:schemeClr val="dk1"/>
                  </a:solidFill>
                  <a:latin typeface="Calibri"/>
                  <a:ea typeface="Calibri"/>
                  <a:cs typeface="Calibri"/>
                  <a:sym typeface="Calibri"/>
                </a:endParaRPr>
              </a:p>
            </p:txBody>
          </p:sp>
          <p:sp>
            <p:nvSpPr>
              <p:cNvPr id="1001" name="Google Shape;1001;p49"/>
              <p:cNvSpPr txBox="1"/>
              <p:nvPr/>
            </p:nvSpPr>
            <p:spPr>
              <a:xfrm>
                <a:off x="5678796" y="2890901"/>
                <a:ext cx="564806" cy="376538"/>
              </a:xfrm>
              <a:prstGeom prst="rect">
                <a:avLst/>
              </a:prstGeom>
              <a:noFill/>
              <a:ln w="25400" cap="flat" cmpd="thickThin">
                <a:solidFill>
                  <a:schemeClr val="dk1"/>
                </a:solidFill>
                <a:prstDash val="solid"/>
                <a:miter lim="800000"/>
                <a:headEnd type="none" w="sm" len="sm"/>
                <a:tailEnd type="none" w="sm" len="sm"/>
              </a:ln>
            </p:spPr>
            <p:txBody>
              <a:bodyPr spcFirstLastPara="1" wrap="square" lIns="121900" tIns="60933" rIns="121900" bIns="60933" anchor="ctr" anchorCtr="0">
                <a:noAutofit/>
              </a:bodyPr>
              <a:lstStyle/>
              <a:p>
                <a:pPr algn="ctr">
                  <a:spcAft>
                    <a:spcPts val="667"/>
                  </a:spcAft>
                </a:pPr>
                <a:r>
                  <a:rPr lang="en" sz="1467">
                    <a:solidFill>
                      <a:schemeClr val="dk1"/>
                    </a:solidFill>
                    <a:latin typeface="Arial"/>
                    <a:ea typeface="Arial"/>
                    <a:cs typeface="Arial"/>
                    <a:sym typeface="Arial"/>
                  </a:rPr>
                  <a:t>BP</a:t>
                </a:r>
                <a:r>
                  <a:rPr lang="en" sz="1467">
                    <a:solidFill>
                      <a:schemeClr val="dk1"/>
                    </a:solidFill>
                    <a:latin typeface="Calibri"/>
                    <a:ea typeface="Calibri"/>
                    <a:cs typeface="Calibri"/>
                    <a:sym typeface="Calibri"/>
                  </a:rPr>
                  <a:t>5</a:t>
                </a:r>
                <a:endParaRPr sz="2400">
                  <a:solidFill>
                    <a:schemeClr val="dk1"/>
                  </a:solidFill>
                  <a:latin typeface="Calibri"/>
                  <a:ea typeface="Calibri"/>
                  <a:cs typeface="Calibri"/>
                  <a:sym typeface="Calibri"/>
                </a:endParaRPr>
              </a:p>
            </p:txBody>
          </p:sp>
          <p:sp>
            <p:nvSpPr>
              <p:cNvPr id="1002" name="Google Shape;1002;p49"/>
              <p:cNvSpPr txBox="1"/>
              <p:nvPr/>
            </p:nvSpPr>
            <p:spPr>
              <a:xfrm>
                <a:off x="5678796" y="4832125"/>
                <a:ext cx="564806" cy="376538"/>
              </a:xfrm>
              <a:prstGeom prst="rect">
                <a:avLst/>
              </a:prstGeom>
              <a:noFill/>
              <a:ln w="25400" cap="flat" cmpd="thickThin">
                <a:solidFill>
                  <a:schemeClr val="dk1"/>
                </a:solidFill>
                <a:prstDash val="solid"/>
                <a:miter lim="800000"/>
                <a:headEnd type="none" w="sm" len="sm"/>
                <a:tailEnd type="none" w="sm" len="sm"/>
              </a:ln>
            </p:spPr>
            <p:txBody>
              <a:bodyPr spcFirstLastPara="1" wrap="square" lIns="121900" tIns="60933" rIns="121900" bIns="60933" anchor="ctr" anchorCtr="0">
                <a:noAutofit/>
              </a:bodyPr>
              <a:lstStyle/>
              <a:p>
                <a:pPr algn="ctr">
                  <a:spcAft>
                    <a:spcPts val="667"/>
                  </a:spcAft>
                </a:pPr>
                <a:r>
                  <a:rPr lang="en" sz="1467">
                    <a:solidFill>
                      <a:schemeClr val="dk1"/>
                    </a:solidFill>
                    <a:latin typeface="Arial"/>
                    <a:ea typeface="Arial"/>
                    <a:cs typeface="Arial"/>
                    <a:sym typeface="Arial"/>
                  </a:rPr>
                  <a:t>BP</a:t>
                </a:r>
                <a:r>
                  <a:rPr lang="en" sz="1467">
                    <a:solidFill>
                      <a:schemeClr val="dk1"/>
                    </a:solidFill>
                    <a:latin typeface="Calibri"/>
                    <a:ea typeface="Calibri"/>
                    <a:cs typeface="Calibri"/>
                    <a:sym typeface="Calibri"/>
                  </a:rPr>
                  <a:t>1</a:t>
                </a:r>
                <a:endParaRPr sz="2400">
                  <a:solidFill>
                    <a:schemeClr val="dk1"/>
                  </a:solidFill>
                  <a:latin typeface="Calibri"/>
                  <a:ea typeface="Calibri"/>
                  <a:cs typeface="Calibri"/>
                  <a:sym typeface="Calibri"/>
                </a:endParaRPr>
              </a:p>
            </p:txBody>
          </p:sp>
          <p:sp>
            <p:nvSpPr>
              <p:cNvPr id="1003" name="Google Shape;1003;p49"/>
              <p:cNvSpPr txBox="1"/>
              <p:nvPr/>
            </p:nvSpPr>
            <p:spPr>
              <a:xfrm>
                <a:off x="4197765" y="2909534"/>
                <a:ext cx="564806" cy="376538"/>
              </a:xfrm>
              <a:prstGeom prst="rect">
                <a:avLst/>
              </a:prstGeom>
              <a:noFill/>
              <a:ln w="25400" cap="flat" cmpd="thickThin">
                <a:solidFill>
                  <a:schemeClr val="dk1"/>
                </a:solidFill>
                <a:prstDash val="solid"/>
                <a:miter lim="800000"/>
                <a:headEnd type="none" w="sm" len="sm"/>
                <a:tailEnd type="none" w="sm" len="sm"/>
              </a:ln>
            </p:spPr>
            <p:txBody>
              <a:bodyPr spcFirstLastPara="1" wrap="square" lIns="121900" tIns="60933" rIns="121900" bIns="60933" anchor="ctr" anchorCtr="0">
                <a:noAutofit/>
              </a:bodyPr>
              <a:lstStyle/>
              <a:p>
                <a:pPr algn="ctr">
                  <a:spcAft>
                    <a:spcPts val="667"/>
                  </a:spcAft>
                </a:pPr>
                <a:r>
                  <a:rPr lang="en" sz="1467">
                    <a:solidFill>
                      <a:schemeClr val="dk1"/>
                    </a:solidFill>
                    <a:latin typeface="Arial"/>
                    <a:ea typeface="Arial"/>
                    <a:cs typeface="Arial"/>
                    <a:sym typeface="Arial"/>
                  </a:rPr>
                  <a:t>BP</a:t>
                </a:r>
                <a:r>
                  <a:rPr lang="en" sz="1467">
                    <a:solidFill>
                      <a:schemeClr val="dk1"/>
                    </a:solidFill>
                    <a:latin typeface="Calibri"/>
                    <a:ea typeface="Calibri"/>
                    <a:cs typeface="Calibri"/>
                    <a:sym typeface="Calibri"/>
                  </a:rPr>
                  <a:t>2</a:t>
                </a:r>
                <a:endParaRPr sz="2400">
                  <a:solidFill>
                    <a:schemeClr val="dk1"/>
                  </a:solidFill>
                  <a:latin typeface="Calibri"/>
                  <a:ea typeface="Calibri"/>
                  <a:cs typeface="Calibri"/>
                  <a:sym typeface="Calibri"/>
                </a:endParaRPr>
              </a:p>
            </p:txBody>
          </p:sp>
          <p:sp>
            <p:nvSpPr>
              <p:cNvPr id="1004" name="Google Shape;1004;p49"/>
              <p:cNvSpPr txBox="1"/>
              <p:nvPr/>
            </p:nvSpPr>
            <p:spPr>
              <a:xfrm>
                <a:off x="5678796" y="3841562"/>
                <a:ext cx="564806" cy="376538"/>
              </a:xfrm>
              <a:prstGeom prst="rect">
                <a:avLst/>
              </a:prstGeom>
              <a:noFill/>
              <a:ln w="25400" cap="flat" cmpd="thickThin">
                <a:solidFill>
                  <a:schemeClr val="dk1"/>
                </a:solidFill>
                <a:prstDash val="solid"/>
                <a:miter lim="800000"/>
                <a:headEnd type="none" w="sm" len="sm"/>
                <a:tailEnd type="none" w="sm" len="sm"/>
              </a:ln>
            </p:spPr>
            <p:txBody>
              <a:bodyPr spcFirstLastPara="1" wrap="square" lIns="121900" tIns="60933" rIns="121900" bIns="60933" anchor="ctr" anchorCtr="0">
                <a:noAutofit/>
              </a:bodyPr>
              <a:lstStyle/>
              <a:p>
                <a:pPr algn="ctr">
                  <a:spcAft>
                    <a:spcPts val="667"/>
                  </a:spcAft>
                </a:pPr>
                <a:r>
                  <a:rPr lang="en" sz="1467">
                    <a:solidFill>
                      <a:schemeClr val="dk1"/>
                    </a:solidFill>
                    <a:latin typeface="Arial"/>
                    <a:ea typeface="Arial"/>
                    <a:cs typeface="Arial"/>
                    <a:sym typeface="Arial"/>
                  </a:rPr>
                  <a:t>BP</a:t>
                </a:r>
                <a:r>
                  <a:rPr lang="en" sz="1467">
                    <a:solidFill>
                      <a:schemeClr val="dk1"/>
                    </a:solidFill>
                    <a:latin typeface="Calibri"/>
                    <a:ea typeface="Calibri"/>
                    <a:cs typeface="Calibri"/>
                    <a:sym typeface="Calibri"/>
                  </a:rPr>
                  <a:t>4</a:t>
                </a:r>
                <a:endParaRPr sz="2400">
                  <a:solidFill>
                    <a:schemeClr val="dk1"/>
                  </a:solidFill>
                  <a:latin typeface="Calibri"/>
                  <a:ea typeface="Calibri"/>
                  <a:cs typeface="Calibri"/>
                  <a:sym typeface="Calibri"/>
                </a:endParaRPr>
              </a:p>
            </p:txBody>
          </p:sp>
        </p:gr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50"/>
          <p:cNvSpPr txBox="1">
            <a:spLocks noGrp="1"/>
          </p:cNvSpPr>
          <p:nvPr>
            <p:ph type="title" idx="4294967295"/>
          </p:nvPr>
        </p:nvSpPr>
        <p:spPr>
          <a:xfrm>
            <a:off x="-77101" y="441273"/>
            <a:ext cx="12192000" cy="609600"/>
          </a:xfrm>
          <a:prstGeom prst="rect">
            <a:avLst/>
          </a:prstGeom>
          <a:noFill/>
          <a:ln>
            <a:noFill/>
          </a:ln>
        </p:spPr>
        <p:txBody>
          <a:bodyPr spcFirstLastPara="1" vert="horz" wrap="square" lIns="121900" tIns="60933" rIns="121900" bIns="60933" rtlCol="0" anchor="ctr" anchorCtr="0">
            <a:normAutofit/>
          </a:bodyPr>
          <a:lstStyle/>
          <a:p>
            <a:pPr algn="ctr">
              <a:lnSpc>
                <a:spcPct val="100000"/>
              </a:lnSpc>
              <a:spcBef>
                <a:spcPts val="0"/>
              </a:spcBef>
              <a:buClr>
                <a:schemeClr val="dk2"/>
              </a:buClr>
              <a:buSzPts val="1200"/>
            </a:pPr>
            <a:r>
              <a:rPr lang="en" sz="2133" b="1" dirty="0">
                <a:solidFill>
                  <a:schemeClr val="lt1"/>
                </a:solidFill>
                <a:latin typeface="Lucida Sans"/>
                <a:ea typeface="Lucida Sans"/>
                <a:cs typeface="Lucida Sans"/>
                <a:sym typeface="Lucida Sans"/>
              </a:rPr>
              <a:t>Detailed Bus Matrix</a:t>
            </a:r>
            <a:endParaRPr sz="2133" b="1" dirty="0">
              <a:solidFill>
                <a:schemeClr val="lt1"/>
              </a:solidFill>
              <a:latin typeface="Lucida Sans"/>
              <a:ea typeface="Lucida Sans"/>
              <a:cs typeface="Lucida Sans"/>
              <a:sym typeface="Lucida Sans"/>
            </a:endParaRPr>
          </a:p>
        </p:txBody>
      </p:sp>
      <p:graphicFrame>
        <p:nvGraphicFramePr>
          <p:cNvPr id="2" name="Table 1">
            <a:extLst>
              <a:ext uri="{FF2B5EF4-FFF2-40B4-BE49-F238E27FC236}">
                <a16:creationId xmlns:a16="http://schemas.microsoft.com/office/drawing/2014/main" id="{EECFC3AF-5E57-8397-294F-000E939B66BF}"/>
              </a:ext>
            </a:extLst>
          </p:cNvPr>
          <p:cNvGraphicFramePr>
            <a:graphicFrameLocks noGrp="1"/>
          </p:cNvGraphicFramePr>
          <p:nvPr>
            <p:extLst>
              <p:ext uri="{D42A27DB-BD31-4B8C-83A1-F6EECF244321}">
                <p14:modId xmlns:p14="http://schemas.microsoft.com/office/powerpoint/2010/main" val="3828009310"/>
              </p:ext>
            </p:extLst>
          </p:nvPr>
        </p:nvGraphicFramePr>
        <p:xfrm>
          <a:off x="838200" y="1373046"/>
          <a:ext cx="10515600" cy="4926997"/>
        </p:xfrm>
        <a:graphic>
          <a:graphicData uri="http://schemas.openxmlformats.org/drawingml/2006/table">
            <a:tbl>
              <a:tblPr/>
              <a:tblGrid>
                <a:gridCol w="540027">
                  <a:extLst>
                    <a:ext uri="{9D8B030D-6E8A-4147-A177-3AD203B41FA5}">
                      <a16:colId xmlns:a16="http://schemas.microsoft.com/office/drawing/2014/main" val="3272605611"/>
                    </a:ext>
                  </a:extLst>
                </a:gridCol>
                <a:gridCol w="1357023">
                  <a:extLst>
                    <a:ext uri="{9D8B030D-6E8A-4147-A177-3AD203B41FA5}">
                      <a16:colId xmlns:a16="http://schemas.microsoft.com/office/drawing/2014/main" val="1694077603"/>
                    </a:ext>
                  </a:extLst>
                </a:gridCol>
                <a:gridCol w="1972169">
                  <a:extLst>
                    <a:ext uri="{9D8B030D-6E8A-4147-A177-3AD203B41FA5}">
                      <a16:colId xmlns:a16="http://schemas.microsoft.com/office/drawing/2014/main" val="2462147594"/>
                    </a:ext>
                  </a:extLst>
                </a:gridCol>
                <a:gridCol w="2633472">
                  <a:extLst>
                    <a:ext uri="{9D8B030D-6E8A-4147-A177-3AD203B41FA5}">
                      <a16:colId xmlns:a16="http://schemas.microsoft.com/office/drawing/2014/main" val="781766359"/>
                    </a:ext>
                  </a:extLst>
                </a:gridCol>
                <a:gridCol w="2257261">
                  <a:extLst>
                    <a:ext uri="{9D8B030D-6E8A-4147-A177-3AD203B41FA5}">
                      <a16:colId xmlns:a16="http://schemas.microsoft.com/office/drawing/2014/main" val="2313533935"/>
                    </a:ext>
                  </a:extLst>
                </a:gridCol>
                <a:gridCol w="219456">
                  <a:extLst>
                    <a:ext uri="{9D8B030D-6E8A-4147-A177-3AD203B41FA5}">
                      <a16:colId xmlns:a16="http://schemas.microsoft.com/office/drawing/2014/main" val="3194541614"/>
                    </a:ext>
                  </a:extLst>
                </a:gridCol>
                <a:gridCol w="219456">
                  <a:extLst>
                    <a:ext uri="{9D8B030D-6E8A-4147-A177-3AD203B41FA5}">
                      <a16:colId xmlns:a16="http://schemas.microsoft.com/office/drawing/2014/main" val="1946826242"/>
                    </a:ext>
                  </a:extLst>
                </a:gridCol>
                <a:gridCol w="219456">
                  <a:extLst>
                    <a:ext uri="{9D8B030D-6E8A-4147-A177-3AD203B41FA5}">
                      <a16:colId xmlns:a16="http://schemas.microsoft.com/office/drawing/2014/main" val="3874842053"/>
                    </a:ext>
                  </a:extLst>
                </a:gridCol>
                <a:gridCol w="219456">
                  <a:extLst>
                    <a:ext uri="{9D8B030D-6E8A-4147-A177-3AD203B41FA5}">
                      <a16:colId xmlns:a16="http://schemas.microsoft.com/office/drawing/2014/main" val="3624613738"/>
                    </a:ext>
                  </a:extLst>
                </a:gridCol>
                <a:gridCol w="219456">
                  <a:extLst>
                    <a:ext uri="{9D8B030D-6E8A-4147-A177-3AD203B41FA5}">
                      <a16:colId xmlns:a16="http://schemas.microsoft.com/office/drawing/2014/main" val="3733976589"/>
                    </a:ext>
                  </a:extLst>
                </a:gridCol>
                <a:gridCol w="219456">
                  <a:extLst>
                    <a:ext uri="{9D8B030D-6E8A-4147-A177-3AD203B41FA5}">
                      <a16:colId xmlns:a16="http://schemas.microsoft.com/office/drawing/2014/main" val="2311442826"/>
                    </a:ext>
                  </a:extLst>
                </a:gridCol>
                <a:gridCol w="219456">
                  <a:extLst>
                    <a:ext uri="{9D8B030D-6E8A-4147-A177-3AD203B41FA5}">
                      <a16:colId xmlns:a16="http://schemas.microsoft.com/office/drawing/2014/main" val="3156921238"/>
                    </a:ext>
                  </a:extLst>
                </a:gridCol>
                <a:gridCol w="219456">
                  <a:extLst>
                    <a:ext uri="{9D8B030D-6E8A-4147-A177-3AD203B41FA5}">
                      <a16:colId xmlns:a16="http://schemas.microsoft.com/office/drawing/2014/main" val="1110993548"/>
                    </a:ext>
                  </a:extLst>
                </a:gridCol>
              </a:tblGrid>
              <a:tr h="972117">
                <a:tc>
                  <a:txBody>
                    <a:bodyPr/>
                    <a:lstStyle/>
                    <a:p>
                      <a:pPr algn="ctr" fontAlgn="b"/>
                      <a:r>
                        <a:rPr lang="en-US" sz="1300" b="0" i="0" u="none" strike="noStrike" dirty="0" err="1">
                          <a:solidFill>
                            <a:schemeClr val="bg1"/>
                          </a:solidFill>
                          <a:effectLst/>
                          <a:latin typeface="Calibri" panose="020F0502020204030204" pitchFamily="34" charset="0"/>
                        </a:rPr>
                        <a:t>Sl.no</a:t>
                      </a:r>
                      <a:endParaRPr lang="en-US" sz="1300" b="0" i="0" u="none" strike="noStrike" dirty="0">
                        <a:solidFill>
                          <a:schemeClr val="bg1"/>
                        </a:solidFill>
                        <a:effectLst/>
                        <a:latin typeface="Calibri" panose="020F0502020204030204" pitchFamily="34" charset="0"/>
                      </a:endParaRPr>
                    </a:p>
                  </a:txBody>
                  <a:tcPr marL="7840" marR="7840" marT="7840" marB="0" anchor="ctr">
                    <a:solidFill>
                      <a:schemeClr val="accent6">
                        <a:lumMod val="50000"/>
                      </a:schemeClr>
                    </a:solidFill>
                  </a:tcPr>
                </a:tc>
                <a:tc>
                  <a:txBody>
                    <a:bodyPr/>
                    <a:lstStyle/>
                    <a:p>
                      <a:pPr algn="ctr" fontAlgn="b"/>
                      <a:r>
                        <a:rPr lang="en-US" sz="1300" u="none" strike="noStrike" dirty="0">
                          <a:solidFill>
                            <a:schemeClr val="bg1"/>
                          </a:solidFill>
                          <a:effectLst/>
                        </a:rPr>
                        <a:t>Business </a:t>
                      </a:r>
                    </a:p>
                    <a:p>
                      <a:pPr algn="ctr" fontAlgn="b"/>
                      <a:r>
                        <a:rPr lang="en-US" sz="1300" u="none" strike="noStrike" dirty="0">
                          <a:solidFill>
                            <a:schemeClr val="bg1"/>
                          </a:solidFill>
                          <a:effectLst/>
                        </a:rPr>
                        <a:t>Process</a:t>
                      </a:r>
                      <a:endParaRPr lang="en-US" sz="1300" b="1" i="0" u="none" strike="noStrike" dirty="0">
                        <a:solidFill>
                          <a:schemeClr val="bg1"/>
                        </a:solidFill>
                        <a:effectLst/>
                        <a:latin typeface="Calibri" panose="020F0502020204030204" pitchFamily="34" charset="0"/>
                      </a:endParaRPr>
                    </a:p>
                  </a:txBody>
                  <a:tcPr marL="7840" marR="7840" marT="7840" marB="0" anchor="ctr">
                    <a:solidFill>
                      <a:schemeClr val="accent6">
                        <a:lumMod val="50000"/>
                      </a:schemeClr>
                    </a:solidFill>
                  </a:tcPr>
                </a:tc>
                <a:tc>
                  <a:txBody>
                    <a:bodyPr/>
                    <a:lstStyle/>
                    <a:p>
                      <a:pPr algn="ctr" fontAlgn="b"/>
                      <a:r>
                        <a:rPr lang="en-US" sz="1300" u="none" strike="noStrike" dirty="0">
                          <a:solidFill>
                            <a:schemeClr val="bg1"/>
                          </a:solidFill>
                          <a:effectLst/>
                        </a:rPr>
                        <a:t>Fact Tables</a:t>
                      </a:r>
                      <a:endParaRPr lang="en-US" sz="1300" b="1" i="0" u="none" strike="noStrike" dirty="0">
                        <a:solidFill>
                          <a:schemeClr val="bg1"/>
                        </a:solidFill>
                        <a:effectLst/>
                        <a:latin typeface="Calibri" panose="020F0502020204030204" pitchFamily="34" charset="0"/>
                      </a:endParaRPr>
                    </a:p>
                  </a:txBody>
                  <a:tcPr marL="7840" marR="7840" marT="7840" marB="0" anchor="ctr">
                    <a:solidFill>
                      <a:schemeClr val="accent6">
                        <a:lumMod val="50000"/>
                      </a:schemeClr>
                    </a:solidFill>
                  </a:tcPr>
                </a:tc>
                <a:tc>
                  <a:txBody>
                    <a:bodyPr/>
                    <a:lstStyle/>
                    <a:p>
                      <a:pPr algn="ctr" fontAlgn="b"/>
                      <a:r>
                        <a:rPr lang="en-US" sz="1300" u="none" strike="noStrike" dirty="0">
                          <a:solidFill>
                            <a:schemeClr val="bg1"/>
                          </a:solidFill>
                          <a:effectLst/>
                        </a:rPr>
                        <a:t>Granularity</a:t>
                      </a:r>
                      <a:endParaRPr lang="en-US" sz="1300" b="1" i="0" u="none" strike="noStrike" dirty="0">
                        <a:solidFill>
                          <a:schemeClr val="bg1"/>
                        </a:solidFill>
                        <a:effectLst/>
                        <a:latin typeface="Calibri" panose="020F0502020204030204" pitchFamily="34" charset="0"/>
                      </a:endParaRPr>
                    </a:p>
                  </a:txBody>
                  <a:tcPr marL="7840" marR="7840" marT="7840" marB="0" anchor="ctr">
                    <a:solidFill>
                      <a:schemeClr val="accent6">
                        <a:lumMod val="50000"/>
                      </a:schemeClr>
                    </a:solidFill>
                  </a:tcPr>
                </a:tc>
                <a:tc>
                  <a:txBody>
                    <a:bodyPr/>
                    <a:lstStyle/>
                    <a:p>
                      <a:pPr algn="ctr" fontAlgn="b"/>
                      <a:r>
                        <a:rPr lang="en-US" sz="1300" u="none" strike="noStrike" dirty="0">
                          <a:solidFill>
                            <a:schemeClr val="bg1"/>
                          </a:solidFill>
                          <a:effectLst/>
                        </a:rPr>
                        <a:t>Facts</a:t>
                      </a:r>
                      <a:endParaRPr lang="en-US" sz="1300" b="1" i="0" u="none" strike="noStrike" dirty="0">
                        <a:solidFill>
                          <a:schemeClr val="bg1"/>
                        </a:solidFill>
                        <a:effectLst/>
                        <a:latin typeface="Calibri" panose="020F0502020204030204" pitchFamily="34" charset="0"/>
                      </a:endParaRPr>
                    </a:p>
                  </a:txBody>
                  <a:tcPr marL="7840" marR="7840" marT="7840" marB="0" anchor="ctr">
                    <a:solidFill>
                      <a:schemeClr val="accent6">
                        <a:lumMod val="50000"/>
                      </a:schemeClr>
                    </a:solidFill>
                  </a:tcPr>
                </a:tc>
                <a:tc>
                  <a:txBody>
                    <a:bodyPr/>
                    <a:lstStyle/>
                    <a:p>
                      <a:pPr algn="ctr" fontAlgn="b"/>
                      <a:r>
                        <a:rPr lang="en-US" sz="1300" u="none" strike="noStrike" dirty="0">
                          <a:solidFill>
                            <a:schemeClr val="bg1"/>
                          </a:solidFill>
                          <a:effectLst/>
                        </a:rPr>
                        <a:t>Date</a:t>
                      </a:r>
                      <a:endParaRPr lang="en-US" sz="1300" b="1" i="0" u="none" strike="noStrike" dirty="0">
                        <a:solidFill>
                          <a:schemeClr val="bg1"/>
                        </a:solidFill>
                        <a:effectLst/>
                        <a:latin typeface="Calibri" panose="020F0502020204030204" pitchFamily="34" charset="0"/>
                      </a:endParaRPr>
                    </a:p>
                  </a:txBody>
                  <a:tcPr marL="7840" marR="7840" marT="7840" marB="0" vert="vert" anchor="ctr">
                    <a:solidFill>
                      <a:schemeClr val="accent6">
                        <a:lumMod val="50000"/>
                      </a:schemeClr>
                    </a:solidFill>
                  </a:tcPr>
                </a:tc>
                <a:tc>
                  <a:txBody>
                    <a:bodyPr/>
                    <a:lstStyle/>
                    <a:p>
                      <a:pPr algn="ctr" fontAlgn="b"/>
                      <a:r>
                        <a:rPr lang="en-US" sz="1300" u="none" strike="noStrike" dirty="0">
                          <a:solidFill>
                            <a:schemeClr val="bg1"/>
                          </a:solidFill>
                          <a:effectLst/>
                        </a:rPr>
                        <a:t>Location</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a:solidFill>
                            <a:schemeClr val="bg1"/>
                          </a:solidFill>
                          <a:effectLst/>
                        </a:rPr>
                        <a:t>Revenue</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a:solidFill>
                            <a:schemeClr val="bg1"/>
                          </a:solidFill>
                          <a:effectLst/>
                        </a:rPr>
                        <a:t>Currency</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a:solidFill>
                            <a:schemeClr val="bg1"/>
                          </a:solidFill>
                          <a:effectLst/>
                        </a:rPr>
                        <a:t>User</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a:solidFill>
                            <a:schemeClr val="bg1"/>
                          </a:solidFill>
                          <a:effectLst/>
                        </a:rPr>
                        <a:t>Employee</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a:solidFill>
                            <a:schemeClr val="bg1"/>
                          </a:solidFill>
                          <a:effectLst/>
                        </a:rPr>
                        <a:t>Product</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tc>
                  <a:txBody>
                    <a:bodyPr/>
                    <a:lstStyle/>
                    <a:p>
                      <a:pPr algn="ctr" fontAlgn="b"/>
                      <a:r>
                        <a:rPr lang="en-US" sz="1300" u="none" strike="noStrike" dirty="0" err="1">
                          <a:solidFill>
                            <a:schemeClr val="bg1"/>
                          </a:solidFill>
                          <a:effectLst/>
                        </a:rPr>
                        <a:t>Terms&amp;Conditions</a:t>
                      </a:r>
                      <a:endParaRPr lang="en-US" sz="1300" b="1" i="0" u="none" strike="noStrike" dirty="0">
                        <a:solidFill>
                          <a:schemeClr val="bg1"/>
                        </a:solidFill>
                        <a:effectLst/>
                        <a:latin typeface="Calibri" panose="020F0502020204030204" pitchFamily="34" charset="0"/>
                      </a:endParaRPr>
                    </a:p>
                  </a:txBody>
                  <a:tcPr marL="7840" marR="7840" marT="7840" marB="0" vert="vert270" anchor="ctr">
                    <a:solidFill>
                      <a:schemeClr val="accent6">
                        <a:lumMod val="50000"/>
                      </a:schemeClr>
                    </a:solidFill>
                  </a:tcPr>
                </a:tc>
                <a:extLst>
                  <a:ext uri="{0D108BD9-81ED-4DB2-BD59-A6C34878D82A}">
                    <a16:rowId xmlns:a16="http://schemas.microsoft.com/office/drawing/2014/main" val="2249247372"/>
                  </a:ext>
                </a:extLst>
              </a:tr>
              <a:tr h="414240">
                <a:tc>
                  <a:txBody>
                    <a:bodyPr/>
                    <a:lstStyle/>
                    <a:p>
                      <a:pPr algn="ctr" fontAlgn="b"/>
                      <a:r>
                        <a:rPr lang="en-US" sz="1300" u="none" strike="noStrike" dirty="0">
                          <a:solidFill>
                            <a:schemeClr val="tx1"/>
                          </a:solidFill>
                          <a:effectLst/>
                        </a:rPr>
                        <a:t>1</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Billing and Invoicing</a:t>
                      </a:r>
                      <a:endParaRPr lang="en-US" sz="1300" b="1"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User Billing</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A unique identifier for each billing transaction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Subscription Charge, Subscription Duration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819909343"/>
                  </a:ext>
                </a:extLst>
              </a:tr>
              <a:tr h="2110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Invoice </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 a unique invoice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Amount paid</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872990792"/>
                  </a:ext>
                </a:extLst>
              </a:tr>
              <a:tr h="414240">
                <a:tc>
                  <a:txBody>
                    <a:bodyPr/>
                    <a:lstStyle/>
                    <a:p>
                      <a:pPr algn="ctr" fontAlgn="b"/>
                      <a:r>
                        <a:rPr lang="en-US" sz="1300" u="none" strike="noStrike">
                          <a:solidFill>
                            <a:schemeClr val="tx1"/>
                          </a:solidFill>
                          <a:effectLst/>
                        </a:rPr>
                        <a:t>2</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Subscription Revenue</a:t>
                      </a:r>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Subscription Revenue</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 unique subscription transaction</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Net Revenue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1904554300"/>
                  </a:ext>
                </a:extLst>
              </a:tr>
              <a:tr h="2110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Subscription Plan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 unique subscription plan</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Base Price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2185159548"/>
                  </a:ext>
                </a:extLst>
              </a:tr>
              <a:tr h="414240">
                <a:tc>
                  <a:txBody>
                    <a:bodyPr/>
                    <a:lstStyle/>
                    <a:p>
                      <a:pPr algn="ctr" fontAlgn="b"/>
                      <a:r>
                        <a:rPr lang="en-US" sz="1300" u="none" strike="noStrike">
                          <a:solidFill>
                            <a:schemeClr val="tx1"/>
                          </a:solidFill>
                          <a:effectLst/>
                        </a:rPr>
                        <a:t>3</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Advertisement Revenue</a:t>
                      </a:r>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Advertisement Revenue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 unique advertising transaction</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Total Cost</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198583361"/>
                  </a:ext>
                </a:extLst>
              </a:tr>
              <a:tr h="2110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Ad Campaign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unique advertising campaign</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Conversions</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1307478912"/>
                  </a:ext>
                </a:extLst>
              </a:tr>
              <a:tr h="414240">
                <a:tc>
                  <a:txBody>
                    <a:bodyPr/>
                    <a:lstStyle/>
                    <a:p>
                      <a:pPr algn="ctr" fontAlgn="b"/>
                      <a:r>
                        <a:rPr lang="en-US" sz="1300" u="none" strike="noStrike">
                          <a:solidFill>
                            <a:schemeClr val="tx1"/>
                          </a:solidFill>
                          <a:effectLst/>
                        </a:rPr>
                        <a:t>4</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Strategy</a:t>
                      </a:r>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Strategic Performance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Specific time period or strategic initiative</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Risk level</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3079290490"/>
                  </a:ext>
                </a:extLst>
              </a:tr>
              <a:tr h="4142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1"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Stakeholder Engagement</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 interaction or engagement with stakeholders</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Engagement Level</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1584502605"/>
                  </a:ext>
                </a:extLst>
              </a:tr>
              <a:tr h="4142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Strategic Resource Allocation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 the allocation of resources to strategic initiatives</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Budget</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2898462497"/>
                  </a:ext>
                </a:extLst>
              </a:tr>
              <a:tr h="414240">
                <a:tc>
                  <a:txBody>
                    <a:bodyPr/>
                    <a:lstStyle/>
                    <a:p>
                      <a:pPr algn="ctr" fontAlgn="b"/>
                      <a:r>
                        <a:rPr lang="en-US" sz="1300" u="none" strike="noStrike">
                          <a:solidFill>
                            <a:schemeClr val="tx1"/>
                          </a:solidFill>
                          <a:effectLst/>
                        </a:rPr>
                        <a:t>5</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Discount Implementation</a:t>
                      </a:r>
                      <a:endParaRPr lang="en-US" sz="1300" b="1"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Present Subscription Revenue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 unique subscription transaction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Net Revenue</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597355820"/>
                  </a:ext>
                </a:extLst>
              </a:tr>
              <a:tr h="2110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New Subscription Plan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 unique subscription plan</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Base Price</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a:solidFill>
                            <a:schemeClr val="tx1"/>
                          </a:solidFill>
                          <a:effectLst/>
                        </a:rPr>
                        <a:t>X</a:t>
                      </a:r>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r>
                        <a:rPr lang="en-US" sz="1300" u="none" strike="noStrike" dirty="0">
                          <a:solidFill>
                            <a:schemeClr val="tx1"/>
                          </a:solidFill>
                          <a:effectLst/>
                        </a:rPr>
                        <a:t>X</a:t>
                      </a:r>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2501138421"/>
                  </a:ext>
                </a:extLst>
              </a:tr>
              <a:tr h="211040">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a:solidFill>
                          <a:schemeClr val="tx1"/>
                        </a:solidFill>
                        <a:effectLst/>
                        <a:latin typeface="Calibri" panose="020F0502020204030204" pitchFamily="34" charset="0"/>
                      </a:endParaRPr>
                    </a:p>
                  </a:txBody>
                  <a:tcPr marL="7840" marR="7840" marT="7840" marB="0" anchor="ctr">
                    <a:solidFill>
                      <a:schemeClr val="accent6"/>
                    </a:solidFill>
                  </a:tcPr>
                </a:tc>
                <a:tc>
                  <a:txBody>
                    <a:bodyPr/>
                    <a:lstStyle/>
                    <a:p>
                      <a:pPr algn="ctr" fontAlgn="b"/>
                      <a:endParaRPr lang="en-US" sz="1300" b="0" i="0" u="none" strike="noStrike" dirty="0">
                        <a:solidFill>
                          <a:schemeClr val="tx1"/>
                        </a:solidFill>
                        <a:effectLst/>
                        <a:latin typeface="Calibri" panose="020F0502020204030204" pitchFamily="34" charset="0"/>
                      </a:endParaRPr>
                    </a:p>
                  </a:txBody>
                  <a:tcPr marL="7840" marR="7840" marT="7840" marB="0" anchor="ctr">
                    <a:solidFill>
                      <a:schemeClr val="accent6"/>
                    </a:solidFill>
                  </a:tcPr>
                </a:tc>
                <a:extLst>
                  <a:ext uri="{0D108BD9-81ED-4DB2-BD59-A6C34878D82A}">
                    <a16:rowId xmlns:a16="http://schemas.microsoft.com/office/drawing/2014/main" val="4102506539"/>
                  </a:ext>
                </a:extLst>
              </a:tr>
            </a:tbl>
          </a:graphicData>
        </a:graphic>
      </p:graphicFrame>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82"/>
          <p:cNvSpPr/>
          <p:nvPr/>
        </p:nvSpPr>
        <p:spPr>
          <a:xfrm>
            <a:off x="0" y="0"/>
            <a:ext cx="12188952" cy="6858000"/>
          </a:xfrm>
          <a:prstGeom prst="rect">
            <a:avLst/>
          </a:prstGeom>
          <a:solidFill>
            <a:schemeClr val="tx1"/>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15" name="Google Shape;1215;p82"/>
          <p:cNvSpPr txBox="1">
            <a:spLocks noGrp="1"/>
          </p:cNvSpPr>
          <p:nvPr>
            <p:ph type="title"/>
          </p:nvPr>
        </p:nvSpPr>
        <p:spPr>
          <a:xfrm>
            <a:off x="387104" y="-82915"/>
            <a:ext cx="6766400" cy="1509200"/>
          </a:xfrm>
          <a:prstGeom prst="rect">
            <a:avLst/>
          </a:prstGeom>
          <a:noFill/>
          <a:ln>
            <a:noFill/>
          </a:ln>
        </p:spPr>
        <p:txBody>
          <a:bodyPr spcFirstLastPara="1" vert="horz" wrap="square" lIns="91433" tIns="45700" rIns="91433" bIns="45700" rtlCol="0" anchor="ctr" anchorCtr="0">
            <a:normAutofit/>
          </a:bodyPr>
          <a:lstStyle/>
          <a:p>
            <a:pPr>
              <a:spcBef>
                <a:spcPts val="0"/>
              </a:spcBef>
              <a:buClr>
                <a:schemeClr val="dk1"/>
              </a:buClr>
              <a:buSzPts val="3300"/>
            </a:pPr>
            <a:r>
              <a:rPr lang="en-US" dirty="0">
                <a:solidFill>
                  <a:schemeClr val="bg1"/>
                </a:solidFill>
                <a:latin typeface="Arial"/>
                <a:ea typeface="Arial"/>
                <a:cs typeface="Arial"/>
                <a:sym typeface="Arial"/>
              </a:rPr>
              <a:t>Conformed Dimensions</a:t>
            </a:r>
            <a:endParaRPr lang="en-US" dirty="0">
              <a:solidFill>
                <a:schemeClr val="bg1"/>
              </a:solidFill>
            </a:endParaRPr>
          </a:p>
        </p:txBody>
      </p:sp>
      <p:pic>
        <p:nvPicPr>
          <p:cNvPr id="1216" name="Google Shape;1216;p82" descr="3D rendering of a shape hole toy with square, triangle, and circle shapes"/>
          <p:cNvPicPr preferRelativeResize="0"/>
          <p:nvPr/>
        </p:nvPicPr>
        <p:blipFill rotWithShape="1">
          <a:blip r:embed="rId3">
            <a:alphaModFix/>
          </a:blip>
          <a:srcRect l="13189" r="21600"/>
          <a:stretch/>
        </p:blipFill>
        <p:spPr>
          <a:xfrm>
            <a:off x="7648789" y="11"/>
            <a:ext cx="4543212" cy="6857989"/>
          </a:xfrm>
          <a:custGeom>
            <a:avLst/>
            <a:gdLst/>
            <a:ahLst/>
            <a:cxnLst/>
            <a:rect l="l" t="t" r="r" b="b"/>
            <a:pathLst>
              <a:path w="5962785" h="6858000" extrusionOk="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ln>
            <a:noFill/>
          </a:ln>
        </p:spPr>
      </p:pic>
      <p:sp>
        <p:nvSpPr>
          <p:cNvPr id="1217" name="Google Shape;1217;p82"/>
          <p:cNvSpPr txBox="1">
            <a:spLocks noGrp="1"/>
          </p:cNvSpPr>
          <p:nvPr>
            <p:ph type="body" idx="1"/>
          </p:nvPr>
        </p:nvSpPr>
        <p:spPr>
          <a:xfrm>
            <a:off x="495285" y="1080656"/>
            <a:ext cx="7609624" cy="5666508"/>
          </a:xfrm>
          <a:prstGeom prst="rect">
            <a:avLst/>
          </a:prstGeom>
          <a:noFill/>
          <a:ln>
            <a:noFill/>
          </a:ln>
        </p:spPr>
        <p:txBody>
          <a:bodyPr spcFirstLastPara="1" vert="horz" wrap="square" lIns="91433" tIns="45700" rIns="91433" bIns="45700" rtlCol="0" anchor="t" anchorCtr="0">
            <a:normAutofit/>
          </a:bodyPr>
          <a:lstStyle/>
          <a:p>
            <a:pPr marL="0" indent="0" algn="just">
              <a:lnSpc>
                <a:spcPct val="160000"/>
              </a:lnSpc>
              <a:spcBef>
                <a:spcPts val="0"/>
              </a:spcBef>
              <a:buClr>
                <a:schemeClr val="dk1"/>
              </a:buClr>
              <a:buSzPts val="1100"/>
              <a:buNone/>
            </a:pPr>
            <a:r>
              <a:rPr lang="en" sz="1400" dirty="0">
                <a:solidFill>
                  <a:schemeClr val="bg1"/>
                </a:solidFill>
                <a:latin typeface="Times New Roman"/>
                <a:ea typeface="Times New Roman"/>
                <a:cs typeface="Times New Roman"/>
                <a:sym typeface="Times New Roman"/>
              </a:rPr>
              <a:t>A dimension that has the same meaning across all fact tables to which it can be connected is called a conformed dimension. A replicated conformed dimension can be used in more than one DB space, or a single conformed dimension table can be used against many fact tables in the same DB space.</a:t>
            </a:r>
            <a:endParaRPr dirty="0">
              <a:solidFill>
                <a:schemeClr val="bg1"/>
              </a:solidFill>
            </a:endParaRPr>
          </a:p>
          <a:p>
            <a:pPr marL="0" indent="0" algn="just">
              <a:lnSpc>
                <a:spcPct val="160000"/>
              </a:lnSpc>
              <a:spcBef>
                <a:spcPts val="1067"/>
              </a:spcBef>
              <a:buClr>
                <a:schemeClr val="dk1"/>
              </a:buClr>
              <a:buSzPts val="1100"/>
              <a:buNone/>
            </a:pPr>
            <a:r>
              <a:rPr lang="en" sz="1400" dirty="0">
                <a:solidFill>
                  <a:schemeClr val="bg1"/>
                </a:solidFill>
                <a:latin typeface="Times New Roman"/>
                <a:ea typeface="Times New Roman"/>
                <a:cs typeface="Times New Roman"/>
                <a:sym typeface="Times New Roman"/>
              </a:rPr>
              <a:t>The Spotify instance we used the following Conformed Dimensions:</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Date</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Location</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Revenue</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Employee</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User</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Product</a:t>
            </a:r>
            <a:endParaRPr dirty="0">
              <a:solidFill>
                <a:schemeClr val="bg1"/>
              </a:solidFill>
            </a:endParaRPr>
          </a:p>
          <a:p>
            <a:pPr marL="237061" indent="-245527" algn="just">
              <a:lnSpc>
                <a:spcPct val="160000"/>
              </a:lnSpc>
              <a:spcBef>
                <a:spcPts val="1067"/>
              </a:spcBef>
              <a:buSzPts val="1100"/>
              <a:buChar char="●"/>
            </a:pPr>
            <a:r>
              <a:rPr lang="en" sz="1400" dirty="0">
                <a:solidFill>
                  <a:schemeClr val="bg1"/>
                </a:solidFill>
                <a:latin typeface="Times New Roman"/>
                <a:ea typeface="Times New Roman"/>
                <a:cs typeface="Times New Roman"/>
                <a:sym typeface="Times New Roman"/>
              </a:rPr>
              <a:t>Terms &amp; Conditions</a:t>
            </a:r>
            <a:endParaRPr dirty="0">
              <a:solidFill>
                <a:schemeClr val="bg1"/>
              </a:solidFill>
            </a:endParaRPr>
          </a:p>
          <a:p>
            <a:pPr marL="237061" indent="-245527" algn="just">
              <a:lnSpc>
                <a:spcPct val="160000"/>
              </a:lnSpc>
              <a:spcBef>
                <a:spcPts val="1067"/>
              </a:spcBef>
              <a:spcAft>
                <a:spcPts val="1600"/>
              </a:spcAft>
              <a:buSzPts val="1100"/>
              <a:buChar char="●"/>
            </a:pPr>
            <a:r>
              <a:rPr lang="en" sz="1400" dirty="0">
                <a:solidFill>
                  <a:schemeClr val="bg1"/>
                </a:solidFill>
                <a:latin typeface="Times New Roman"/>
                <a:ea typeface="Times New Roman"/>
                <a:cs typeface="Times New Roman"/>
                <a:sym typeface="Times New Roman"/>
              </a:rPr>
              <a:t>Currency</a:t>
            </a:r>
            <a:endParaRPr dirty="0">
              <a:solidFill>
                <a:schemeClr val="bg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83"/>
          <p:cNvSpPr txBox="1">
            <a:spLocks noGrp="1"/>
          </p:cNvSpPr>
          <p:nvPr>
            <p:ph type="title" idx="4294967295"/>
          </p:nvPr>
        </p:nvSpPr>
        <p:spPr>
          <a:xfrm>
            <a:off x="609600" y="274637"/>
            <a:ext cx="10871200" cy="792163"/>
          </a:xfrm>
          <a:prstGeom prst="rect">
            <a:avLst/>
          </a:prstGeom>
          <a:noFill/>
          <a:ln>
            <a:noFill/>
          </a:ln>
        </p:spPr>
        <p:txBody>
          <a:bodyPr spcFirstLastPara="1" vert="horz" wrap="square" lIns="121900" tIns="60933" rIns="121900" bIns="60933" rtlCol="0" anchor="ctr" anchorCtr="0">
            <a:normAutofit/>
          </a:bodyPr>
          <a:lstStyle/>
          <a:p>
            <a:pPr>
              <a:lnSpc>
                <a:spcPct val="100000"/>
              </a:lnSpc>
              <a:spcBef>
                <a:spcPts val="0"/>
              </a:spcBef>
              <a:buClr>
                <a:schemeClr val="dk2"/>
              </a:buClr>
              <a:buSzPts val="3600"/>
            </a:pPr>
            <a:r>
              <a:rPr lang="en" sz="3200" b="1" dirty="0">
                <a:solidFill>
                  <a:schemeClr val="bg1"/>
                </a:solidFill>
                <a:latin typeface="Arial"/>
                <a:ea typeface="Arial"/>
                <a:cs typeface="Arial"/>
                <a:sym typeface="Arial"/>
              </a:rPr>
              <a:t>Logical Fact Table Diagram</a:t>
            </a:r>
            <a:endParaRPr sz="3200" dirty="0">
              <a:solidFill>
                <a:schemeClr val="bg1"/>
              </a:solidFill>
            </a:endParaRPr>
          </a:p>
        </p:txBody>
      </p:sp>
      <p:sp>
        <p:nvSpPr>
          <p:cNvPr id="1223" name="Google Shape;1223;p83"/>
          <p:cNvSpPr txBox="1"/>
          <p:nvPr/>
        </p:nvSpPr>
        <p:spPr>
          <a:xfrm>
            <a:off x="1930400" y="-4800600"/>
            <a:ext cx="9245600" cy="492388"/>
          </a:xfrm>
          <a:prstGeom prst="rect">
            <a:avLst/>
          </a:prstGeom>
          <a:noFill/>
          <a:ln>
            <a:solidFill>
              <a:schemeClr val="bg1"/>
            </a:solidFill>
          </a:ln>
        </p:spPr>
        <p:txBody>
          <a:bodyPr spcFirstLastPara="1" wrap="square" lIns="121900" tIns="60933" rIns="121900" bIns="60933" anchor="t" anchorCtr="0">
            <a:spAutoFit/>
          </a:bodyPr>
          <a:lstStyle/>
          <a:p>
            <a:pPr>
              <a:buClr>
                <a:schemeClr val="dk1"/>
              </a:buClr>
              <a:buSzPts val="1800"/>
            </a:pPr>
            <a:r>
              <a:rPr lang="en" sz="2400">
                <a:solidFill>
                  <a:schemeClr val="dk1"/>
                </a:solidFill>
                <a:latin typeface="Arial"/>
                <a:ea typeface="Arial"/>
                <a:cs typeface="Arial"/>
                <a:sym typeface="Arial"/>
              </a:rPr>
              <a:t>High Level Enterprise Data Warehouse Bus Matrix</a:t>
            </a:r>
            <a:endParaRPr sz="2400"/>
          </a:p>
        </p:txBody>
      </p:sp>
      <p:sp>
        <p:nvSpPr>
          <p:cNvPr id="1237" name="Google Shape;1237;p83"/>
          <p:cNvSpPr txBox="1"/>
          <p:nvPr/>
        </p:nvSpPr>
        <p:spPr>
          <a:xfrm>
            <a:off x="512615" y="1127180"/>
            <a:ext cx="11887200" cy="446221"/>
          </a:xfrm>
          <a:prstGeom prst="rect">
            <a:avLst/>
          </a:prstGeom>
          <a:noFill/>
          <a:ln>
            <a:noFill/>
          </a:ln>
        </p:spPr>
        <p:txBody>
          <a:bodyPr spcFirstLastPara="1" wrap="square" lIns="121900" tIns="60933" rIns="121900" bIns="60933" anchor="t" anchorCtr="0">
            <a:spAutoFit/>
          </a:bodyPr>
          <a:lstStyle/>
          <a:p>
            <a:pPr marL="431797" lvl="1" indent="-285750">
              <a:lnSpc>
                <a:spcPct val="150000"/>
              </a:lnSpc>
              <a:buClr>
                <a:schemeClr val="accent1"/>
              </a:buClr>
              <a:buSzPts val="1800"/>
              <a:buFont typeface="Arial" panose="020B0604020202020204" pitchFamily="34" charset="0"/>
              <a:buChar char="•"/>
            </a:pPr>
            <a:r>
              <a:rPr lang="en" sz="1400" dirty="0">
                <a:solidFill>
                  <a:schemeClr val="bg1"/>
                </a:solidFill>
                <a:latin typeface="Arial"/>
                <a:ea typeface="Arial"/>
                <a:cs typeface="Arial"/>
                <a:sym typeface="Arial"/>
              </a:rPr>
              <a:t>User Billing cost  fact table diagram with connected and disconnected dimensions</a:t>
            </a:r>
            <a:endParaRPr sz="1400" dirty="0">
              <a:solidFill>
                <a:schemeClr val="bg1"/>
              </a:solidFill>
            </a:endParaRPr>
          </a:p>
        </p:txBody>
      </p:sp>
      <p:grpSp>
        <p:nvGrpSpPr>
          <p:cNvPr id="11" name="Group 10">
            <a:extLst>
              <a:ext uri="{FF2B5EF4-FFF2-40B4-BE49-F238E27FC236}">
                <a16:creationId xmlns:a16="http://schemas.microsoft.com/office/drawing/2014/main" id="{306C3551-E0EF-D385-47E8-A6BCCBC5F319}"/>
              </a:ext>
            </a:extLst>
          </p:cNvPr>
          <p:cNvGrpSpPr/>
          <p:nvPr/>
        </p:nvGrpSpPr>
        <p:grpSpPr>
          <a:xfrm>
            <a:off x="1535545" y="1884218"/>
            <a:ext cx="9120909" cy="4419600"/>
            <a:chOff x="508000" y="1600200"/>
            <a:chExt cx="11098933" cy="4800600"/>
          </a:xfrm>
          <a:noFill/>
        </p:grpSpPr>
        <p:sp>
          <p:nvSpPr>
            <p:cNvPr id="1224" name="Google Shape;1224;p83"/>
            <p:cNvSpPr txBox="1"/>
            <p:nvPr/>
          </p:nvSpPr>
          <p:spPr>
            <a:xfrm>
              <a:off x="5111750" y="2133600"/>
              <a:ext cx="2171700" cy="3352800"/>
            </a:xfrm>
            <a:prstGeom prst="rect">
              <a:avLst/>
            </a:prstGeom>
            <a:solidFill>
              <a:srgbClr val="00B050"/>
            </a:solid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tx1"/>
                  </a:solidFill>
                  <a:latin typeface="Arial"/>
                  <a:ea typeface="Arial"/>
                  <a:cs typeface="Arial"/>
                  <a:sym typeface="Arial"/>
                </a:rPr>
                <a:t>User</a:t>
              </a:r>
              <a:endParaRPr dirty="0">
                <a:solidFill>
                  <a:schemeClr val="tx1"/>
                </a:solidFill>
              </a:endParaRPr>
            </a:p>
            <a:p>
              <a:pPr algn="ctr">
                <a:buClr>
                  <a:schemeClr val="dk1"/>
                </a:buClr>
                <a:buSzPts val="1400"/>
              </a:pPr>
              <a:r>
                <a:rPr lang="en" sz="1600" dirty="0">
                  <a:solidFill>
                    <a:schemeClr val="tx1"/>
                  </a:solidFill>
                  <a:latin typeface="Arial"/>
                  <a:ea typeface="Arial"/>
                  <a:cs typeface="Arial"/>
                  <a:sym typeface="Arial"/>
                </a:rPr>
                <a:t>Billing</a:t>
              </a:r>
              <a:endParaRPr sz="1600" dirty="0">
                <a:solidFill>
                  <a:schemeClr val="tx1"/>
                </a:solidFill>
                <a:latin typeface="Arial"/>
                <a:ea typeface="Arial"/>
                <a:cs typeface="Arial"/>
                <a:sym typeface="Arial"/>
              </a:endParaRPr>
            </a:p>
            <a:p>
              <a:pPr algn="ctr">
                <a:buClr>
                  <a:schemeClr val="dk1"/>
                </a:buClr>
                <a:buSzPts val="1400"/>
              </a:pPr>
              <a:r>
                <a:rPr lang="en" sz="1600" dirty="0">
                  <a:solidFill>
                    <a:schemeClr val="tx1"/>
                  </a:solidFill>
                  <a:latin typeface="Arial"/>
                  <a:ea typeface="Arial"/>
                  <a:cs typeface="Arial"/>
                  <a:sym typeface="Arial"/>
                </a:rPr>
                <a:t>Fact Table</a:t>
              </a:r>
              <a:endParaRPr dirty="0">
                <a:solidFill>
                  <a:schemeClr val="tx1"/>
                </a:solidFill>
              </a:endParaRPr>
            </a:p>
            <a:p>
              <a:pPr algn="ctr">
                <a:buClr>
                  <a:schemeClr val="dk1"/>
                </a:buClr>
                <a:buSzPts val="1400"/>
              </a:pPr>
              <a:endParaRPr sz="1600" dirty="0">
                <a:solidFill>
                  <a:schemeClr val="tx1"/>
                </a:solidFill>
                <a:latin typeface="Arial"/>
                <a:ea typeface="Arial"/>
                <a:cs typeface="Arial"/>
                <a:sym typeface="Arial"/>
              </a:endParaRPr>
            </a:p>
            <a:p>
              <a:pPr algn="ctr">
                <a:buClr>
                  <a:schemeClr val="dk1"/>
                </a:buClr>
                <a:buSzPts val="1400"/>
              </a:pPr>
              <a:r>
                <a:rPr lang="en" sz="1600" dirty="0">
                  <a:solidFill>
                    <a:schemeClr val="tx1"/>
                  </a:solidFill>
                  <a:latin typeface="Arial"/>
                  <a:ea typeface="Arial"/>
                  <a:cs typeface="Arial"/>
                  <a:sym typeface="Arial"/>
                </a:rPr>
                <a:t>Grain:</a:t>
              </a:r>
              <a:endParaRPr dirty="0">
                <a:solidFill>
                  <a:schemeClr val="tx1"/>
                </a:solidFill>
              </a:endParaRPr>
            </a:p>
            <a:p>
              <a:pPr algn="ctr">
                <a:buClr>
                  <a:schemeClr val="dk1"/>
                </a:buClr>
                <a:buSzPts val="1400"/>
              </a:pPr>
              <a:r>
                <a:rPr lang="en" sz="1600" dirty="0">
                  <a:solidFill>
                    <a:schemeClr val="tx1"/>
                  </a:solidFill>
                  <a:latin typeface="Arial"/>
                  <a:ea typeface="Arial"/>
                  <a:cs typeface="Arial"/>
                  <a:sym typeface="Arial"/>
                </a:rPr>
                <a:t>Subscription Charge</a:t>
              </a:r>
              <a:endParaRPr dirty="0">
                <a:solidFill>
                  <a:schemeClr val="tx1"/>
                </a:solidFill>
              </a:endParaRPr>
            </a:p>
            <a:p>
              <a:pPr algn="ctr">
                <a:buClr>
                  <a:schemeClr val="dk1"/>
                </a:buClr>
                <a:buSzPts val="1400"/>
              </a:pPr>
              <a:r>
                <a:rPr lang="en" sz="1600" dirty="0">
                  <a:solidFill>
                    <a:schemeClr val="tx1"/>
                  </a:solidFill>
                  <a:latin typeface="Arial"/>
                  <a:ea typeface="Arial"/>
                  <a:cs typeface="Arial"/>
                  <a:sym typeface="Arial"/>
                </a:rPr>
                <a:t>(Per</a:t>
              </a:r>
              <a:r>
                <a:rPr lang="en" dirty="0">
                  <a:solidFill>
                    <a:schemeClr val="tx1"/>
                  </a:solidFill>
                </a:rPr>
                <a:t> </a:t>
              </a:r>
              <a:r>
                <a:rPr lang="en" sz="1600" dirty="0">
                  <a:solidFill>
                    <a:schemeClr val="tx1"/>
                  </a:solidFill>
                  <a:latin typeface="Arial"/>
                  <a:ea typeface="Arial"/>
                  <a:cs typeface="Arial"/>
                  <a:sym typeface="Arial"/>
                </a:rPr>
                <a:t>Month</a:t>
              </a:r>
              <a:r>
                <a:rPr lang="en" sz="1200" dirty="0">
                  <a:solidFill>
                    <a:schemeClr val="tx1"/>
                  </a:solidFill>
                  <a:latin typeface="Arial"/>
                  <a:ea typeface="Arial"/>
                  <a:cs typeface="Arial"/>
                  <a:sym typeface="Arial"/>
                </a:rPr>
                <a:t>)</a:t>
              </a:r>
              <a:endParaRPr dirty="0">
                <a:solidFill>
                  <a:schemeClr val="tx1"/>
                </a:solidFill>
              </a:endParaRPr>
            </a:p>
          </p:txBody>
        </p:sp>
        <p:sp>
          <p:nvSpPr>
            <p:cNvPr id="1225" name="Google Shape;1225;p83"/>
            <p:cNvSpPr/>
            <p:nvPr/>
          </p:nvSpPr>
          <p:spPr>
            <a:xfrm>
              <a:off x="508000" y="2819400"/>
              <a:ext cx="1524000" cy="8380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900"/>
              </a:pPr>
              <a:r>
                <a:rPr lang="en" sz="1200">
                  <a:solidFill>
                    <a:schemeClr val="bg1"/>
                  </a:solidFill>
                  <a:latin typeface="Arial"/>
                  <a:ea typeface="Arial"/>
                  <a:cs typeface="Arial"/>
                  <a:sym typeface="Arial"/>
                </a:rPr>
                <a:t>Expen</a:t>
              </a:r>
              <a:r>
                <a:rPr lang="en" sz="1200">
                  <a:solidFill>
                    <a:schemeClr val="bg1"/>
                  </a:solidFill>
                </a:rPr>
                <a:t>s</a:t>
              </a:r>
              <a:r>
                <a:rPr lang="en" sz="1200">
                  <a:solidFill>
                    <a:schemeClr val="bg1"/>
                  </a:solidFill>
                  <a:latin typeface="Arial"/>
                  <a:ea typeface="Arial"/>
                  <a:cs typeface="Arial"/>
                  <a:sym typeface="Arial"/>
                </a:rPr>
                <a:t>e</a:t>
              </a:r>
              <a:endParaRPr>
                <a:solidFill>
                  <a:schemeClr val="bg1"/>
                </a:solidFill>
              </a:endParaRPr>
            </a:p>
          </p:txBody>
        </p:sp>
        <p:sp>
          <p:nvSpPr>
            <p:cNvPr id="1226" name="Google Shape;1226;p83"/>
            <p:cNvSpPr/>
            <p:nvPr/>
          </p:nvSpPr>
          <p:spPr>
            <a:xfrm>
              <a:off x="8026400" y="4038600"/>
              <a:ext cx="15240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100"/>
              </a:pPr>
              <a:r>
                <a:rPr lang="en" sz="1200">
                  <a:solidFill>
                    <a:schemeClr val="bg1"/>
                  </a:solidFill>
                  <a:latin typeface="Arial"/>
                  <a:ea typeface="Arial"/>
                  <a:cs typeface="Arial"/>
                  <a:sym typeface="Arial"/>
                </a:rPr>
                <a:t>Revenue</a:t>
              </a:r>
              <a:endParaRPr sz="1600">
                <a:solidFill>
                  <a:schemeClr val="bg1"/>
                </a:solidFill>
              </a:endParaRPr>
            </a:p>
          </p:txBody>
        </p:sp>
        <p:sp>
          <p:nvSpPr>
            <p:cNvPr id="1227" name="Google Shape;1227;p83"/>
            <p:cNvSpPr/>
            <p:nvPr/>
          </p:nvSpPr>
          <p:spPr>
            <a:xfrm>
              <a:off x="711067" y="4000500"/>
              <a:ext cx="1320800" cy="838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100"/>
              </a:pPr>
              <a:r>
                <a:rPr lang="en" sz="1200">
                  <a:solidFill>
                    <a:schemeClr val="bg1"/>
                  </a:solidFill>
                  <a:latin typeface="Arial"/>
                  <a:ea typeface="Arial"/>
                  <a:cs typeface="Arial"/>
                  <a:sym typeface="Arial"/>
                </a:rPr>
                <a:t>Playlist</a:t>
              </a:r>
              <a:endParaRPr sz="1600">
                <a:solidFill>
                  <a:schemeClr val="bg1"/>
                </a:solidFill>
              </a:endParaRPr>
            </a:p>
          </p:txBody>
        </p:sp>
        <p:sp>
          <p:nvSpPr>
            <p:cNvPr id="1228" name="Google Shape;1228;p83"/>
            <p:cNvSpPr/>
            <p:nvPr/>
          </p:nvSpPr>
          <p:spPr>
            <a:xfrm>
              <a:off x="2410967" y="4114800"/>
              <a:ext cx="1754400" cy="9908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Terms And Conditions</a:t>
              </a:r>
              <a:endParaRPr>
                <a:solidFill>
                  <a:schemeClr val="bg1"/>
                </a:solidFill>
              </a:endParaRPr>
            </a:p>
          </p:txBody>
        </p:sp>
        <p:sp>
          <p:nvSpPr>
            <p:cNvPr id="1229" name="Google Shape;1229;p83"/>
            <p:cNvSpPr/>
            <p:nvPr/>
          </p:nvSpPr>
          <p:spPr>
            <a:xfrm>
              <a:off x="2411200" y="2971600"/>
              <a:ext cx="1754400" cy="838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Product</a:t>
              </a:r>
              <a:endParaRPr>
                <a:solidFill>
                  <a:schemeClr val="bg1"/>
                </a:solidFill>
              </a:endParaRPr>
            </a:p>
          </p:txBody>
        </p:sp>
        <p:sp>
          <p:nvSpPr>
            <p:cNvPr id="1230" name="Google Shape;1230;p83"/>
            <p:cNvSpPr/>
            <p:nvPr/>
          </p:nvSpPr>
          <p:spPr>
            <a:xfrm>
              <a:off x="7995920" y="5455720"/>
              <a:ext cx="1669200" cy="838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200">
                  <a:solidFill>
                    <a:schemeClr val="bg1"/>
                  </a:solidFill>
                  <a:latin typeface="Arial"/>
                  <a:ea typeface="Arial"/>
                  <a:cs typeface="Arial"/>
                  <a:sym typeface="Arial"/>
                </a:rPr>
                <a:t>Employee</a:t>
              </a:r>
              <a:endParaRPr>
                <a:solidFill>
                  <a:schemeClr val="bg1"/>
                </a:solidFill>
              </a:endParaRPr>
            </a:p>
          </p:txBody>
        </p:sp>
        <p:sp>
          <p:nvSpPr>
            <p:cNvPr id="1231" name="Google Shape;1231;p83"/>
            <p:cNvSpPr/>
            <p:nvPr/>
          </p:nvSpPr>
          <p:spPr>
            <a:xfrm>
              <a:off x="9920816" y="3187700"/>
              <a:ext cx="1422400" cy="9906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Genre</a:t>
              </a:r>
              <a:endParaRPr>
                <a:solidFill>
                  <a:schemeClr val="bg1"/>
                </a:solidFill>
              </a:endParaRPr>
            </a:p>
          </p:txBody>
        </p:sp>
        <p:sp>
          <p:nvSpPr>
            <p:cNvPr id="1232" name="Google Shape;1232;p83"/>
            <p:cNvSpPr/>
            <p:nvPr/>
          </p:nvSpPr>
          <p:spPr>
            <a:xfrm>
              <a:off x="8026400" y="1600200"/>
              <a:ext cx="13208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dirty="0">
                  <a:solidFill>
                    <a:schemeClr val="bg1"/>
                  </a:solidFill>
                  <a:latin typeface="Arial"/>
                  <a:ea typeface="Arial"/>
                  <a:cs typeface="Arial"/>
                  <a:sym typeface="Arial"/>
                </a:rPr>
                <a:t>Date</a:t>
              </a:r>
              <a:endParaRPr dirty="0">
                <a:solidFill>
                  <a:schemeClr val="bg1"/>
                </a:solidFill>
              </a:endParaRPr>
            </a:p>
          </p:txBody>
        </p:sp>
        <p:sp>
          <p:nvSpPr>
            <p:cNvPr id="1233" name="Google Shape;1233;p83"/>
            <p:cNvSpPr/>
            <p:nvPr/>
          </p:nvSpPr>
          <p:spPr>
            <a:xfrm>
              <a:off x="2641600" y="5410200"/>
              <a:ext cx="1524000" cy="9906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Currency</a:t>
              </a:r>
              <a:endParaRPr>
                <a:solidFill>
                  <a:schemeClr val="bg1"/>
                </a:solidFill>
              </a:endParaRPr>
            </a:p>
          </p:txBody>
        </p:sp>
        <p:cxnSp>
          <p:nvCxnSpPr>
            <p:cNvPr id="1234" name="Google Shape;1234;p83"/>
            <p:cNvCxnSpPr>
              <a:cxnSpLocks/>
            </p:cNvCxnSpPr>
            <p:nvPr/>
          </p:nvCxnSpPr>
          <p:spPr>
            <a:xfrm>
              <a:off x="4165600" y="3314700"/>
              <a:ext cx="929216" cy="254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sp>
          <p:nvSpPr>
            <p:cNvPr id="1235" name="Google Shape;1235;p83"/>
            <p:cNvSpPr/>
            <p:nvPr/>
          </p:nvSpPr>
          <p:spPr>
            <a:xfrm>
              <a:off x="9937733" y="4610100"/>
              <a:ext cx="1669200" cy="9908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900"/>
              </a:pPr>
              <a:r>
                <a:rPr lang="en" sz="1200">
                  <a:solidFill>
                    <a:schemeClr val="bg1"/>
                  </a:solidFill>
                  <a:latin typeface="Arial"/>
                  <a:ea typeface="Arial"/>
                  <a:cs typeface="Arial"/>
                  <a:sym typeface="Arial"/>
                </a:rPr>
                <a:t>Campaign</a:t>
              </a:r>
              <a:endParaRPr sz="1200">
                <a:solidFill>
                  <a:schemeClr val="bg1"/>
                </a:solidFill>
              </a:endParaRPr>
            </a:p>
          </p:txBody>
        </p:sp>
        <p:sp>
          <p:nvSpPr>
            <p:cNvPr id="1236" name="Google Shape;1236;p83"/>
            <p:cNvSpPr/>
            <p:nvPr/>
          </p:nvSpPr>
          <p:spPr>
            <a:xfrm>
              <a:off x="8026400" y="2743200"/>
              <a:ext cx="15240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200">
                  <a:solidFill>
                    <a:schemeClr val="bg1"/>
                  </a:solidFill>
                  <a:latin typeface="Arial"/>
                  <a:ea typeface="Arial"/>
                  <a:cs typeface="Arial"/>
                  <a:sym typeface="Arial"/>
                </a:rPr>
                <a:t>Location</a:t>
              </a:r>
              <a:endParaRPr>
                <a:solidFill>
                  <a:schemeClr val="bg1"/>
                </a:solidFill>
              </a:endParaRPr>
            </a:p>
          </p:txBody>
        </p:sp>
        <p:sp>
          <p:nvSpPr>
            <p:cNvPr id="1238" name="Google Shape;1238;p83"/>
            <p:cNvSpPr/>
            <p:nvPr/>
          </p:nvSpPr>
          <p:spPr>
            <a:xfrm>
              <a:off x="2844800" y="1798833"/>
              <a:ext cx="1524000" cy="7920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dirty="0">
                  <a:solidFill>
                    <a:schemeClr val="bg1"/>
                  </a:solidFill>
                  <a:latin typeface="Arial"/>
                  <a:ea typeface="Arial"/>
                  <a:cs typeface="Arial"/>
                  <a:sym typeface="Arial"/>
                </a:rPr>
                <a:t>User</a:t>
              </a:r>
              <a:endParaRPr dirty="0">
                <a:solidFill>
                  <a:schemeClr val="bg1"/>
                </a:solidFill>
              </a:endParaRPr>
            </a:p>
          </p:txBody>
        </p:sp>
        <p:cxnSp>
          <p:nvCxnSpPr>
            <p:cNvPr id="1239" name="Google Shape;1239;p83"/>
            <p:cNvCxnSpPr>
              <a:cxnSpLocks/>
              <a:stCxn id="1238" idx="6"/>
            </p:cNvCxnSpPr>
            <p:nvPr/>
          </p:nvCxnSpPr>
          <p:spPr>
            <a:xfrm>
              <a:off x="4368800" y="2194833"/>
              <a:ext cx="742948" cy="262619"/>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0" name="Google Shape;1240;p83"/>
            <p:cNvCxnSpPr>
              <a:cxnSpLocks/>
            </p:cNvCxnSpPr>
            <p:nvPr/>
          </p:nvCxnSpPr>
          <p:spPr>
            <a:xfrm rot="10800000" flipH="1">
              <a:off x="4165600" y="4476751"/>
              <a:ext cx="929216" cy="133351"/>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1" name="Google Shape;1241;p83"/>
            <p:cNvCxnSpPr>
              <a:cxnSpLocks/>
            </p:cNvCxnSpPr>
            <p:nvPr/>
          </p:nvCxnSpPr>
          <p:spPr>
            <a:xfrm rot="10800000" flipH="1">
              <a:off x="4165600" y="5238751"/>
              <a:ext cx="929216" cy="666751"/>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2" name="Google Shape;1242;p83"/>
            <p:cNvCxnSpPr>
              <a:cxnSpLocks/>
            </p:cNvCxnSpPr>
            <p:nvPr/>
          </p:nvCxnSpPr>
          <p:spPr>
            <a:xfrm rot="10800000" flipH="1">
              <a:off x="7300384" y="3276600"/>
              <a:ext cx="690033" cy="131763"/>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3" name="Google Shape;1243;p83"/>
            <p:cNvCxnSpPr>
              <a:cxnSpLocks/>
            </p:cNvCxnSpPr>
            <p:nvPr/>
          </p:nvCxnSpPr>
          <p:spPr>
            <a:xfrm rot="10800000" flipH="1">
              <a:off x="7283450" y="2171700"/>
              <a:ext cx="742949" cy="339725"/>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4" name="Google Shape;1244;p83"/>
            <p:cNvCxnSpPr>
              <a:cxnSpLocks/>
            </p:cNvCxnSpPr>
            <p:nvPr/>
          </p:nvCxnSpPr>
          <p:spPr>
            <a:xfrm rot="10800000" flipH="1">
              <a:off x="7283450" y="4343400"/>
              <a:ext cx="706967" cy="762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45" name="Google Shape;1245;p83"/>
            <p:cNvCxnSpPr>
              <a:cxnSpLocks/>
            </p:cNvCxnSpPr>
            <p:nvPr/>
          </p:nvCxnSpPr>
          <p:spPr>
            <a:xfrm>
              <a:off x="7283450" y="5105401"/>
              <a:ext cx="742949" cy="6477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sp>
          <p:nvSpPr>
            <p:cNvPr id="1246" name="Google Shape;1246;p83"/>
            <p:cNvSpPr/>
            <p:nvPr/>
          </p:nvSpPr>
          <p:spPr>
            <a:xfrm>
              <a:off x="711200" y="1638500"/>
              <a:ext cx="12192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100"/>
              </a:pPr>
              <a:r>
                <a:rPr lang="en" sz="1200" dirty="0">
                  <a:solidFill>
                    <a:schemeClr val="bg1"/>
                  </a:solidFill>
                  <a:latin typeface="Arial"/>
                  <a:ea typeface="Arial"/>
                  <a:cs typeface="Arial"/>
                  <a:sym typeface="Arial"/>
                </a:rPr>
                <a:t>Artists</a:t>
              </a:r>
              <a:endParaRPr sz="1600" dirty="0">
                <a:solidFill>
                  <a:schemeClr val="bg1"/>
                </a:solidFill>
              </a:endParaRPr>
            </a:p>
          </p:txBody>
        </p:sp>
        <p:sp>
          <p:nvSpPr>
            <p:cNvPr id="1247" name="Google Shape;1247;p83"/>
            <p:cNvSpPr/>
            <p:nvPr/>
          </p:nvSpPr>
          <p:spPr>
            <a:xfrm>
              <a:off x="952500" y="5073651"/>
              <a:ext cx="1236133"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Owner</a:t>
              </a:r>
              <a:endParaRPr>
                <a:solidFill>
                  <a:schemeClr val="bg1"/>
                </a:solidFill>
              </a:endParaRPr>
            </a:p>
          </p:txBody>
        </p:sp>
        <p:sp>
          <p:nvSpPr>
            <p:cNvPr id="1248" name="Google Shape;1248;p83"/>
            <p:cNvSpPr/>
            <p:nvPr/>
          </p:nvSpPr>
          <p:spPr>
            <a:xfrm>
              <a:off x="9920816" y="1806575"/>
              <a:ext cx="1422400" cy="9906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200">
                  <a:solidFill>
                    <a:schemeClr val="bg1"/>
                  </a:solidFill>
                  <a:latin typeface="Arial"/>
                  <a:ea typeface="Arial"/>
                  <a:cs typeface="Arial"/>
                  <a:sym typeface="Arial"/>
                </a:rPr>
                <a:t>Vendor</a:t>
              </a:r>
              <a:endParaRPr>
                <a:solidFill>
                  <a:schemeClr val="bg1"/>
                </a:solidFill>
              </a:endParaRPr>
            </a:p>
          </p:txBody>
        </p:sp>
      </p:grpSp>
    </p:spTree>
  </p:cSld>
  <p:clrMapOvr>
    <a:masterClrMapping/>
  </p:clrMapOvr>
  <p:transition spd="slow">
    <p:wheel spokes="1"/>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84"/>
          <p:cNvSpPr txBox="1">
            <a:spLocks noGrp="1"/>
          </p:cNvSpPr>
          <p:nvPr>
            <p:ph type="title" idx="4294967295"/>
          </p:nvPr>
        </p:nvSpPr>
        <p:spPr>
          <a:xfrm>
            <a:off x="609600" y="274637"/>
            <a:ext cx="10871200" cy="792163"/>
          </a:xfrm>
          <a:prstGeom prst="rect">
            <a:avLst/>
          </a:prstGeom>
          <a:noFill/>
          <a:ln>
            <a:noFill/>
          </a:ln>
        </p:spPr>
        <p:txBody>
          <a:bodyPr spcFirstLastPara="1" vert="horz" wrap="square" lIns="121900" tIns="60933" rIns="121900" bIns="60933" rtlCol="0" anchor="ctr" anchorCtr="0">
            <a:normAutofit/>
          </a:bodyPr>
          <a:lstStyle/>
          <a:p>
            <a:pPr algn="ctr">
              <a:lnSpc>
                <a:spcPct val="150000"/>
              </a:lnSpc>
              <a:spcBef>
                <a:spcPts val="0"/>
              </a:spcBef>
            </a:pPr>
            <a:r>
              <a:rPr lang="en" sz="2400" b="1" dirty="0">
                <a:solidFill>
                  <a:schemeClr val="bg1"/>
                </a:solidFill>
                <a:latin typeface="Arial"/>
                <a:ea typeface="Arial"/>
                <a:cs typeface="Arial"/>
                <a:sym typeface="Arial"/>
              </a:rPr>
              <a:t>Spotify</a:t>
            </a:r>
            <a:r>
              <a:rPr lang="en" sz="2400" dirty="0">
                <a:solidFill>
                  <a:schemeClr val="bg1"/>
                </a:solidFill>
                <a:latin typeface="Arial"/>
                <a:ea typeface="Arial"/>
                <a:cs typeface="Arial"/>
                <a:sym typeface="Arial"/>
              </a:rPr>
              <a:t> – </a:t>
            </a:r>
            <a:r>
              <a:rPr lang="en" sz="2400" b="1" dirty="0">
                <a:solidFill>
                  <a:schemeClr val="bg1"/>
                </a:solidFill>
                <a:latin typeface="Arial"/>
                <a:ea typeface="Arial"/>
                <a:cs typeface="Arial"/>
                <a:sym typeface="Arial"/>
              </a:rPr>
              <a:t>Detailed Fact Table – Monthly user billing</a:t>
            </a:r>
            <a:endParaRPr sz="2400" dirty="0">
              <a:solidFill>
                <a:schemeClr val="bg1"/>
              </a:solidFill>
            </a:endParaRPr>
          </a:p>
        </p:txBody>
      </p:sp>
      <p:sp>
        <p:nvSpPr>
          <p:cNvPr id="1255" name="Google Shape;1255;p84"/>
          <p:cNvSpPr txBox="1"/>
          <p:nvPr/>
        </p:nvSpPr>
        <p:spPr>
          <a:xfrm>
            <a:off x="1930400" y="-4800600"/>
            <a:ext cx="9245600" cy="492388"/>
          </a:xfrm>
          <a:prstGeom prst="rect">
            <a:avLst/>
          </a:prstGeom>
          <a:noFill/>
          <a:ln>
            <a:noFill/>
          </a:ln>
        </p:spPr>
        <p:txBody>
          <a:bodyPr spcFirstLastPara="1" wrap="square" lIns="121900" tIns="60933" rIns="121900" bIns="60933" anchor="t" anchorCtr="0">
            <a:spAutoFit/>
          </a:bodyPr>
          <a:lstStyle/>
          <a:p>
            <a:pPr>
              <a:buClr>
                <a:schemeClr val="dk1"/>
              </a:buClr>
              <a:buSzPts val="1800"/>
            </a:pPr>
            <a:r>
              <a:rPr lang="en" sz="2400">
                <a:solidFill>
                  <a:schemeClr val="bg1"/>
                </a:solidFill>
                <a:latin typeface="Arial"/>
                <a:ea typeface="Arial"/>
                <a:cs typeface="Arial"/>
                <a:sym typeface="Arial"/>
              </a:rPr>
              <a:t>High Level Enterprise Data Warehouse Bus Matrix</a:t>
            </a:r>
            <a:endParaRPr sz="2400">
              <a:solidFill>
                <a:schemeClr val="bg1"/>
              </a:solidFill>
            </a:endParaRPr>
          </a:p>
        </p:txBody>
      </p:sp>
      <p:sp>
        <p:nvSpPr>
          <p:cNvPr id="1256" name="Google Shape;1256;p84"/>
          <p:cNvSpPr txBox="1"/>
          <p:nvPr/>
        </p:nvSpPr>
        <p:spPr>
          <a:xfrm>
            <a:off x="1634834" y="1413159"/>
            <a:ext cx="3648364" cy="4177955"/>
          </a:xfrm>
          <a:prstGeom prst="rect">
            <a:avLst/>
          </a:prstGeom>
          <a:noFill/>
          <a:ln w="55000" cap="flat" cmpd="thickThin">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buClr>
                <a:schemeClr val="dk1"/>
              </a:buClr>
              <a:buSzPts val="1800"/>
            </a:pPr>
            <a:endParaRPr lang="en" dirty="0">
              <a:solidFill>
                <a:schemeClr val="bg1"/>
              </a:solidFill>
              <a:latin typeface="Arial"/>
              <a:ea typeface="Arial"/>
              <a:cs typeface="Arial"/>
              <a:sym typeface="Arial"/>
            </a:endParaRPr>
          </a:p>
          <a:p>
            <a:pPr>
              <a:buClr>
                <a:schemeClr val="dk1"/>
              </a:buClr>
              <a:buSzPts val="1800"/>
            </a:pPr>
            <a:r>
              <a:rPr lang="en" dirty="0">
                <a:solidFill>
                  <a:schemeClr val="bg1"/>
                </a:solidFill>
                <a:latin typeface="Arial"/>
                <a:ea typeface="Arial"/>
                <a:cs typeface="Arial"/>
                <a:sym typeface="Arial"/>
              </a:rPr>
              <a:t>Monthly user billing fact table</a:t>
            </a:r>
            <a:endParaRPr dirty="0">
              <a:solidFill>
                <a:schemeClr val="bg1"/>
              </a:solidFill>
            </a:endParaRPr>
          </a:p>
          <a:p>
            <a:pPr>
              <a:buClr>
                <a:schemeClr val="dk1"/>
              </a:buClr>
              <a:buSzPts val="1800"/>
            </a:pPr>
            <a:r>
              <a:rPr lang="en" dirty="0">
                <a:solidFill>
                  <a:schemeClr val="bg1"/>
                </a:solidFill>
                <a:latin typeface="Arial"/>
                <a:ea typeface="Arial"/>
                <a:cs typeface="Arial"/>
                <a:sym typeface="Arial"/>
              </a:rPr>
              <a:t> </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Date_Key</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Location_key</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Revenue_key</a:t>
            </a:r>
            <a:r>
              <a:rPr lang="en" dirty="0">
                <a:solidFill>
                  <a:schemeClr val="bg1"/>
                </a:solidFill>
                <a:latin typeface="Arial"/>
                <a:ea typeface="Arial"/>
                <a:cs typeface="Arial"/>
                <a:sym typeface="Arial"/>
              </a:rPr>
              <a:t> </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Employee_key</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User_key</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Product_key</a:t>
            </a:r>
            <a:endParaRPr dirty="0">
              <a:solidFill>
                <a:schemeClr val="bg1"/>
              </a:solidFill>
            </a:endParaRPr>
          </a:p>
          <a:p>
            <a:pPr>
              <a:buClr>
                <a:schemeClr val="dk1"/>
              </a:buClr>
              <a:buSzPts val="1800"/>
            </a:pPr>
            <a:r>
              <a:rPr lang="en" dirty="0">
                <a:solidFill>
                  <a:schemeClr val="bg1"/>
                </a:solidFill>
                <a:latin typeface="Arial"/>
                <a:ea typeface="Arial"/>
                <a:cs typeface="Arial"/>
                <a:sym typeface="Arial"/>
              </a:rPr>
              <a:t>Terms &amp;</a:t>
            </a:r>
            <a:r>
              <a:rPr lang="en" dirty="0" err="1">
                <a:solidFill>
                  <a:schemeClr val="bg1"/>
                </a:solidFill>
                <a:latin typeface="Arial"/>
                <a:ea typeface="Arial"/>
                <a:cs typeface="Arial"/>
                <a:sym typeface="Arial"/>
              </a:rPr>
              <a:t>Conditions_key</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Currency_key</a:t>
            </a:r>
            <a:endParaRPr dirty="0">
              <a:solidFill>
                <a:schemeClr val="bg1"/>
              </a:solidFill>
            </a:endParaRPr>
          </a:p>
          <a:p>
            <a:pPr>
              <a:buClr>
                <a:schemeClr val="dk1"/>
              </a:buClr>
              <a:buSzPts val="1800"/>
            </a:pPr>
            <a:endParaRPr dirty="0">
              <a:solidFill>
                <a:schemeClr val="bg1"/>
              </a:solidFill>
              <a:latin typeface="Arial"/>
              <a:ea typeface="Arial"/>
              <a:cs typeface="Arial"/>
              <a:sym typeface="Arial"/>
            </a:endParaRPr>
          </a:p>
          <a:p>
            <a:pPr>
              <a:buClr>
                <a:schemeClr val="dk1"/>
              </a:buClr>
              <a:buSzPts val="1800"/>
            </a:pPr>
            <a:r>
              <a:rPr lang="en" dirty="0" err="1">
                <a:solidFill>
                  <a:schemeClr val="bg1"/>
                </a:solidFill>
                <a:latin typeface="Arial"/>
                <a:ea typeface="Arial"/>
                <a:cs typeface="Arial"/>
                <a:sym typeface="Arial"/>
              </a:rPr>
              <a:t>Subscription_Duration</a:t>
            </a:r>
            <a:endParaRPr dirty="0">
              <a:solidFill>
                <a:schemeClr val="bg1"/>
              </a:solidFill>
            </a:endParaRPr>
          </a:p>
          <a:p>
            <a:pPr>
              <a:buClr>
                <a:schemeClr val="dk1"/>
              </a:buClr>
              <a:buSzPts val="1800"/>
            </a:pPr>
            <a:r>
              <a:rPr lang="en" dirty="0" err="1">
                <a:solidFill>
                  <a:schemeClr val="bg1"/>
                </a:solidFill>
                <a:latin typeface="Arial"/>
                <a:ea typeface="Arial"/>
                <a:cs typeface="Arial"/>
                <a:sym typeface="Arial"/>
              </a:rPr>
              <a:t>Subscription_Charge</a:t>
            </a:r>
            <a:endParaRPr dirty="0">
              <a:solidFill>
                <a:schemeClr val="bg1"/>
              </a:solidFill>
              <a:latin typeface="Arial"/>
              <a:ea typeface="Arial"/>
              <a:cs typeface="Arial"/>
              <a:sym typeface="Arial"/>
            </a:endParaRPr>
          </a:p>
          <a:p>
            <a:pPr>
              <a:buClr>
                <a:schemeClr val="dk1"/>
              </a:buClr>
              <a:buSzPts val="1800"/>
            </a:pPr>
            <a:endParaRPr dirty="0">
              <a:solidFill>
                <a:schemeClr val="bg1"/>
              </a:solidFill>
            </a:endParaRPr>
          </a:p>
          <a:p>
            <a:endParaRPr dirty="0">
              <a:solidFill>
                <a:schemeClr val="bg1"/>
              </a:solidFill>
              <a:latin typeface="Arial"/>
              <a:ea typeface="Arial"/>
              <a:cs typeface="Arial"/>
              <a:sym typeface="Arial"/>
            </a:endParaRPr>
          </a:p>
        </p:txBody>
      </p:sp>
      <p:sp>
        <p:nvSpPr>
          <p:cNvPr id="1257" name="Google Shape;1257;p84"/>
          <p:cNvSpPr txBox="1"/>
          <p:nvPr/>
        </p:nvSpPr>
        <p:spPr>
          <a:xfrm>
            <a:off x="6096000" y="1890144"/>
            <a:ext cx="4710547" cy="3077711"/>
          </a:xfrm>
          <a:prstGeom prst="rect">
            <a:avLst/>
          </a:prstGeom>
          <a:noFill/>
          <a:ln>
            <a:noFill/>
          </a:ln>
        </p:spPr>
        <p:txBody>
          <a:bodyPr spcFirstLastPara="1" wrap="square" lIns="121900" tIns="60933" rIns="121900" bIns="60933" anchor="t" anchorCtr="0">
            <a:spAutoFit/>
          </a:bodyPr>
          <a:lstStyle/>
          <a:p>
            <a:pPr>
              <a:buClr>
                <a:schemeClr val="dk1"/>
              </a:buClr>
              <a:buSzPts val="1800"/>
            </a:pPr>
            <a:r>
              <a:rPr lang="en" sz="1600" b="1" dirty="0">
                <a:solidFill>
                  <a:schemeClr val="bg1"/>
                </a:solidFill>
                <a:latin typeface="Lucida Sans"/>
                <a:ea typeface="Lucida Sans"/>
                <a:cs typeface="Lucida Sans"/>
                <a:sym typeface="Lucida Sans"/>
              </a:rPr>
              <a:t>Dimension Keys</a:t>
            </a:r>
            <a:endParaRPr sz="1600" dirty="0">
              <a:solidFill>
                <a:schemeClr val="bg1"/>
              </a:solidFill>
            </a:endParaRPr>
          </a:p>
          <a:p>
            <a:pPr>
              <a:buClr>
                <a:schemeClr val="dk1"/>
              </a:buClr>
              <a:buSzPts val="1800"/>
            </a:pPr>
            <a:r>
              <a:rPr lang="en" sz="1600" b="1" dirty="0">
                <a:solidFill>
                  <a:schemeClr val="bg1"/>
                </a:solidFill>
                <a:latin typeface="Lucida Sans"/>
                <a:ea typeface="Lucida Sans"/>
                <a:cs typeface="Lucida Sans"/>
                <a:sym typeface="Lucida Sans"/>
              </a:rPr>
              <a:t>- FK</a:t>
            </a:r>
            <a:endParaRPr sz="1600" dirty="0">
              <a:solidFill>
                <a:schemeClr val="bg1"/>
              </a:solidFill>
            </a:endParaRPr>
          </a:p>
          <a:p>
            <a:pPr>
              <a:buClr>
                <a:schemeClr val="dk1"/>
              </a:buClr>
              <a:buSzPts val="1800"/>
            </a:pPr>
            <a:r>
              <a:rPr lang="en" sz="1600" dirty="0">
                <a:solidFill>
                  <a:schemeClr val="bg1"/>
                </a:solidFill>
                <a:latin typeface="Lucida Sans"/>
                <a:ea typeface="Lucida Sans"/>
                <a:cs typeface="Lucida Sans"/>
                <a:sym typeface="Lucida Sans"/>
              </a:rPr>
              <a:t>The dimensions are the starting point of the fact table, which means that data is gathered for it..</a:t>
            </a:r>
            <a:endParaRPr sz="1600" dirty="0">
              <a:solidFill>
                <a:schemeClr val="bg1"/>
              </a:solidFill>
            </a:endParaRPr>
          </a:p>
          <a:p>
            <a:pPr>
              <a:buClr>
                <a:schemeClr val="dk1"/>
              </a:buClr>
              <a:buSzPts val="1800"/>
            </a:pPr>
            <a:endParaRPr sz="1600" dirty="0">
              <a:solidFill>
                <a:schemeClr val="bg1"/>
              </a:solidFill>
              <a:latin typeface="Lucida Sans"/>
              <a:ea typeface="Lucida Sans"/>
              <a:cs typeface="Lucida Sans"/>
              <a:sym typeface="Lucida Sans"/>
            </a:endParaRPr>
          </a:p>
          <a:p>
            <a:pPr>
              <a:buClr>
                <a:schemeClr val="dk1"/>
              </a:buClr>
              <a:buSzPts val="1800"/>
            </a:pPr>
            <a:endParaRPr lang="en-US" sz="1600" dirty="0">
              <a:solidFill>
                <a:schemeClr val="bg1"/>
              </a:solidFill>
              <a:latin typeface="Lucida Sans"/>
              <a:ea typeface="Lucida Sans"/>
              <a:cs typeface="Lucida Sans"/>
              <a:sym typeface="Lucida Sans"/>
            </a:endParaRPr>
          </a:p>
          <a:p>
            <a:pPr>
              <a:buClr>
                <a:schemeClr val="dk1"/>
              </a:buClr>
              <a:buSzPts val="1800"/>
            </a:pPr>
            <a:endParaRPr sz="1600" dirty="0">
              <a:solidFill>
                <a:schemeClr val="bg1"/>
              </a:solidFill>
              <a:latin typeface="Lucida Sans"/>
              <a:ea typeface="Lucida Sans"/>
              <a:cs typeface="Lucida Sans"/>
              <a:sym typeface="Lucida Sans"/>
            </a:endParaRPr>
          </a:p>
          <a:p>
            <a:pPr>
              <a:buClr>
                <a:schemeClr val="dk1"/>
              </a:buClr>
              <a:buSzPts val="1800"/>
            </a:pPr>
            <a:endParaRPr sz="1600" dirty="0">
              <a:solidFill>
                <a:schemeClr val="bg1"/>
              </a:solidFill>
              <a:latin typeface="Lucida Sans"/>
              <a:ea typeface="Lucida Sans"/>
              <a:cs typeface="Lucida Sans"/>
              <a:sym typeface="Lucida Sans"/>
            </a:endParaRPr>
          </a:p>
          <a:p>
            <a:pPr>
              <a:buClr>
                <a:schemeClr val="dk1"/>
              </a:buClr>
              <a:buSzPts val="1800"/>
            </a:pPr>
            <a:r>
              <a:rPr lang="en" sz="1600" dirty="0">
                <a:solidFill>
                  <a:schemeClr val="bg1"/>
                </a:solidFill>
                <a:latin typeface="Lucida Sans"/>
                <a:ea typeface="Lucida Sans"/>
                <a:cs typeface="Lucida Sans"/>
                <a:sym typeface="Lucida Sans"/>
              </a:rPr>
              <a:t>The most atom level where the facts could be determined is represented by the grain of a fact table.</a:t>
            </a:r>
            <a:endParaRPr sz="1600" dirty="0">
              <a:solidFill>
                <a:schemeClr val="bg1"/>
              </a:solidFill>
            </a:endParaRPr>
          </a:p>
        </p:txBody>
      </p:sp>
    </p:spTree>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85"/>
          <p:cNvSpPr txBox="1">
            <a:spLocks noGrp="1"/>
          </p:cNvSpPr>
          <p:nvPr>
            <p:ph type="title" idx="4294967295"/>
          </p:nvPr>
        </p:nvSpPr>
        <p:spPr>
          <a:xfrm>
            <a:off x="609600" y="274637"/>
            <a:ext cx="10871200" cy="792163"/>
          </a:xfrm>
          <a:prstGeom prst="rect">
            <a:avLst/>
          </a:prstGeom>
          <a:noFill/>
          <a:ln>
            <a:noFill/>
          </a:ln>
        </p:spPr>
        <p:txBody>
          <a:bodyPr spcFirstLastPara="1" vert="horz" wrap="square" lIns="121900" tIns="60933" rIns="121900" bIns="60933" rtlCol="0" anchor="ctr" anchorCtr="0">
            <a:normAutofit/>
          </a:bodyPr>
          <a:lstStyle/>
          <a:p>
            <a:pPr algn="ctr">
              <a:lnSpc>
                <a:spcPct val="100000"/>
              </a:lnSpc>
              <a:spcBef>
                <a:spcPts val="0"/>
              </a:spcBef>
              <a:buClr>
                <a:schemeClr val="dk2"/>
              </a:buClr>
              <a:buSzPts val="3600"/>
            </a:pPr>
            <a:r>
              <a:rPr lang="en" sz="3600" b="1" dirty="0">
                <a:solidFill>
                  <a:schemeClr val="bg1"/>
                </a:solidFill>
                <a:latin typeface="Arial"/>
                <a:ea typeface="Arial"/>
                <a:cs typeface="Arial"/>
                <a:sym typeface="Arial"/>
              </a:rPr>
              <a:t>High level Model Diagram</a:t>
            </a:r>
            <a:endParaRPr sz="3200" b="1" dirty="0">
              <a:solidFill>
                <a:schemeClr val="bg1"/>
              </a:solidFill>
            </a:endParaRPr>
          </a:p>
        </p:txBody>
      </p:sp>
      <p:grpSp>
        <p:nvGrpSpPr>
          <p:cNvPr id="3" name="Group 2">
            <a:extLst>
              <a:ext uri="{FF2B5EF4-FFF2-40B4-BE49-F238E27FC236}">
                <a16:creationId xmlns:a16="http://schemas.microsoft.com/office/drawing/2014/main" id="{4AB6B265-16BD-BBAD-C8FD-B4B8AAC04172}"/>
              </a:ext>
            </a:extLst>
          </p:cNvPr>
          <p:cNvGrpSpPr/>
          <p:nvPr/>
        </p:nvGrpSpPr>
        <p:grpSpPr>
          <a:xfrm>
            <a:off x="1523994" y="1371600"/>
            <a:ext cx="10363200" cy="4800600"/>
            <a:chOff x="1828800" y="1371600"/>
            <a:chExt cx="9999133" cy="4800600"/>
          </a:xfrm>
          <a:noFill/>
        </p:grpSpPr>
        <p:sp>
          <p:nvSpPr>
            <p:cNvPr id="1263" name="Google Shape;1263;p85"/>
            <p:cNvSpPr txBox="1"/>
            <p:nvPr/>
          </p:nvSpPr>
          <p:spPr>
            <a:xfrm>
              <a:off x="1828800" y="1371600"/>
              <a:ext cx="9999133" cy="480060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1" wrap="square" lIns="121900" tIns="60933" rIns="121900" bIns="60933" anchor="t" anchorCtr="0">
              <a:noAutofit/>
            </a:bodyPr>
            <a:lstStyle/>
            <a:p>
              <a:pPr marL="486821" indent="-340774">
                <a:buClr>
                  <a:schemeClr val="dk1"/>
                </a:buClr>
                <a:buSzPts val="2700"/>
              </a:pPr>
              <a:r>
                <a:rPr lang="en" sz="3600" b="1">
                  <a:solidFill>
                    <a:schemeClr val="bg1"/>
                  </a:solidFill>
                  <a:latin typeface="Lucida Sans"/>
                  <a:ea typeface="Lucida Sans"/>
                  <a:cs typeface="Lucida Sans"/>
                  <a:sym typeface="Lucida Sans"/>
                </a:rPr>
                <a:t> </a:t>
              </a:r>
              <a:endParaRPr sz="2400" b="1">
                <a:solidFill>
                  <a:schemeClr val="bg1"/>
                </a:solidFill>
              </a:endParaRPr>
            </a:p>
          </p:txBody>
        </p:sp>
        <p:sp>
          <p:nvSpPr>
            <p:cNvPr id="1264" name="Google Shape;1264;p85"/>
            <p:cNvSpPr txBox="1"/>
            <p:nvPr/>
          </p:nvSpPr>
          <p:spPr>
            <a:xfrm>
              <a:off x="5181600" y="3124200"/>
              <a:ext cx="1828800" cy="1295400"/>
            </a:xfrm>
            <a:prstGeom prst="rect">
              <a:avLst/>
            </a:prstGeom>
            <a:solidFill>
              <a:srgbClr val="00B050"/>
            </a:solid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800"/>
              </a:pPr>
              <a:r>
                <a:rPr lang="en" sz="2400" b="1" dirty="0">
                  <a:solidFill>
                    <a:schemeClr val="bg1"/>
                  </a:solidFill>
                  <a:latin typeface="Arial"/>
                  <a:ea typeface="Arial"/>
                  <a:cs typeface="Arial"/>
                  <a:sym typeface="Arial"/>
                </a:rPr>
                <a:t>User</a:t>
              </a:r>
              <a:endParaRPr sz="2400" b="1" dirty="0">
                <a:solidFill>
                  <a:schemeClr val="bg1"/>
                </a:solidFill>
              </a:endParaRPr>
            </a:p>
            <a:p>
              <a:pPr algn="ctr">
                <a:buClr>
                  <a:schemeClr val="dk1"/>
                </a:buClr>
                <a:buSzPts val="1800"/>
              </a:pPr>
              <a:r>
                <a:rPr lang="en" sz="2400" b="1" dirty="0">
                  <a:solidFill>
                    <a:schemeClr val="bg1"/>
                  </a:solidFill>
                  <a:latin typeface="Arial"/>
                  <a:ea typeface="Arial"/>
                  <a:cs typeface="Arial"/>
                  <a:sym typeface="Arial"/>
                </a:rPr>
                <a:t>Billing</a:t>
              </a:r>
              <a:endParaRPr sz="2400" b="1" dirty="0">
                <a:solidFill>
                  <a:schemeClr val="bg1"/>
                </a:solidFill>
              </a:endParaRPr>
            </a:p>
          </p:txBody>
        </p:sp>
        <p:sp>
          <p:nvSpPr>
            <p:cNvPr id="1265" name="Google Shape;1265;p85"/>
            <p:cNvSpPr/>
            <p:nvPr/>
          </p:nvSpPr>
          <p:spPr>
            <a:xfrm>
              <a:off x="2844800" y="3810000"/>
              <a:ext cx="13208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dirty="0">
                  <a:solidFill>
                    <a:schemeClr val="bg1"/>
                  </a:solidFill>
                  <a:latin typeface="Arial"/>
                  <a:ea typeface="Arial"/>
                  <a:cs typeface="Arial"/>
                  <a:sym typeface="Arial"/>
                </a:rPr>
                <a:t>Terms And Condition</a:t>
              </a:r>
              <a:endParaRPr sz="2400" b="1" dirty="0">
                <a:solidFill>
                  <a:schemeClr val="bg1"/>
                </a:solidFill>
              </a:endParaRPr>
            </a:p>
          </p:txBody>
        </p:sp>
        <p:sp>
          <p:nvSpPr>
            <p:cNvPr id="1266" name="Google Shape;1266;p85"/>
            <p:cNvSpPr/>
            <p:nvPr/>
          </p:nvSpPr>
          <p:spPr>
            <a:xfrm>
              <a:off x="7620000" y="4343400"/>
              <a:ext cx="1930400" cy="10668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a:solidFill>
                    <a:schemeClr val="bg1"/>
                  </a:solidFill>
                  <a:latin typeface="Lucida Sans"/>
                  <a:ea typeface="Lucida Sans"/>
                  <a:cs typeface="Lucida Sans"/>
                  <a:sym typeface="Lucida Sans"/>
                </a:rPr>
                <a:t>Revenue</a:t>
              </a:r>
              <a:endParaRPr sz="2400" b="1">
                <a:solidFill>
                  <a:schemeClr val="bg1"/>
                </a:solidFill>
              </a:endParaRPr>
            </a:p>
          </p:txBody>
        </p:sp>
        <p:sp>
          <p:nvSpPr>
            <p:cNvPr id="1267" name="Google Shape;1267;p85"/>
            <p:cNvSpPr/>
            <p:nvPr/>
          </p:nvSpPr>
          <p:spPr>
            <a:xfrm>
              <a:off x="3962400" y="5029200"/>
              <a:ext cx="13208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a:solidFill>
                    <a:schemeClr val="bg1"/>
                  </a:solidFill>
                  <a:latin typeface="Arial"/>
                  <a:ea typeface="Arial"/>
                  <a:cs typeface="Arial"/>
                  <a:sym typeface="Arial"/>
                </a:rPr>
                <a:t>Currency</a:t>
              </a:r>
              <a:endParaRPr sz="2400" b="1">
                <a:solidFill>
                  <a:schemeClr val="bg1"/>
                </a:solidFill>
              </a:endParaRPr>
            </a:p>
          </p:txBody>
        </p:sp>
        <p:sp>
          <p:nvSpPr>
            <p:cNvPr id="1268" name="Google Shape;1268;p85"/>
            <p:cNvSpPr/>
            <p:nvPr/>
          </p:nvSpPr>
          <p:spPr>
            <a:xfrm>
              <a:off x="6908800" y="1676400"/>
              <a:ext cx="14224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a:solidFill>
                    <a:schemeClr val="bg1"/>
                  </a:solidFill>
                  <a:latin typeface="Lucida Sans"/>
                  <a:ea typeface="Lucida Sans"/>
                  <a:cs typeface="Lucida Sans"/>
                  <a:sym typeface="Lucida Sans"/>
                </a:rPr>
                <a:t>Date</a:t>
              </a:r>
              <a:endParaRPr sz="2400" b="1">
                <a:solidFill>
                  <a:schemeClr val="bg1"/>
                </a:solidFill>
              </a:endParaRPr>
            </a:p>
          </p:txBody>
        </p:sp>
        <p:sp>
          <p:nvSpPr>
            <p:cNvPr id="1269" name="Google Shape;1269;p85"/>
            <p:cNvSpPr/>
            <p:nvPr/>
          </p:nvSpPr>
          <p:spPr>
            <a:xfrm>
              <a:off x="5994400" y="5257800"/>
              <a:ext cx="13208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a:solidFill>
                    <a:schemeClr val="bg1"/>
                  </a:solidFill>
                  <a:latin typeface="Lucida Sans"/>
                  <a:ea typeface="Lucida Sans"/>
                  <a:cs typeface="Lucida Sans"/>
                  <a:sym typeface="Lucida Sans"/>
                </a:rPr>
                <a:t>Employee</a:t>
              </a:r>
              <a:endParaRPr sz="2400" b="1">
                <a:solidFill>
                  <a:schemeClr val="bg1"/>
                </a:solidFill>
              </a:endParaRPr>
            </a:p>
          </p:txBody>
        </p:sp>
        <p:sp>
          <p:nvSpPr>
            <p:cNvPr id="1270" name="Google Shape;1270;p85"/>
            <p:cNvSpPr/>
            <p:nvPr/>
          </p:nvSpPr>
          <p:spPr>
            <a:xfrm>
              <a:off x="4572000" y="1676400"/>
              <a:ext cx="16256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100"/>
              </a:pPr>
              <a:r>
                <a:rPr lang="en" sz="1467" b="1">
                  <a:solidFill>
                    <a:schemeClr val="bg1"/>
                  </a:solidFill>
                  <a:latin typeface="Lucida Sans"/>
                  <a:ea typeface="Lucida Sans"/>
                  <a:cs typeface="Lucida Sans"/>
                  <a:sym typeface="Lucida Sans"/>
                </a:rPr>
                <a:t>User</a:t>
              </a:r>
              <a:endParaRPr sz="2400" b="1">
                <a:solidFill>
                  <a:schemeClr val="bg1"/>
                </a:solidFill>
              </a:endParaRPr>
            </a:p>
          </p:txBody>
        </p:sp>
        <p:sp>
          <p:nvSpPr>
            <p:cNvPr id="1271" name="Google Shape;1271;p85"/>
            <p:cNvSpPr/>
            <p:nvPr/>
          </p:nvSpPr>
          <p:spPr>
            <a:xfrm>
              <a:off x="2743200" y="2514600"/>
              <a:ext cx="1320800" cy="9906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100"/>
              </a:pPr>
              <a:r>
                <a:rPr lang="en" sz="1467" b="1" dirty="0">
                  <a:solidFill>
                    <a:schemeClr val="bg1"/>
                  </a:solidFill>
                  <a:latin typeface="Arial"/>
                  <a:ea typeface="Arial"/>
                  <a:cs typeface="Arial"/>
                  <a:sym typeface="Arial"/>
                </a:rPr>
                <a:t>Product</a:t>
              </a:r>
              <a:endParaRPr sz="2400" b="1" dirty="0">
                <a:solidFill>
                  <a:schemeClr val="bg1"/>
                </a:solidFill>
              </a:endParaRPr>
            </a:p>
          </p:txBody>
        </p:sp>
        <p:sp>
          <p:nvSpPr>
            <p:cNvPr id="1272" name="Google Shape;1272;p85"/>
            <p:cNvSpPr/>
            <p:nvPr/>
          </p:nvSpPr>
          <p:spPr>
            <a:xfrm>
              <a:off x="8026400" y="2895600"/>
              <a:ext cx="1422400" cy="914400"/>
            </a:xfrm>
            <a:prstGeom prst="ellipse">
              <a:avLst/>
            </a:prstGeom>
            <a:grp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000"/>
              </a:pPr>
              <a:r>
                <a:rPr lang="en" sz="1333" b="1">
                  <a:solidFill>
                    <a:schemeClr val="bg1"/>
                  </a:solidFill>
                  <a:latin typeface="Lucida Sans"/>
                  <a:ea typeface="Lucida Sans"/>
                  <a:cs typeface="Lucida Sans"/>
                  <a:sym typeface="Lucida Sans"/>
                </a:rPr>
                <a:t>Location</a:t>
              </a:r>
              <a:endParaRPr sz="2400" b="1">
                <a:solidFill>
                  <a:schemeClr val="bg1"/>
                </a:solidFill>
              </a:endParaRPr>
            </a:p>
          </p:txBody>
        </p:sp>
        <p:cxnSp>
          <p:nvCxnSpPr>
            <p:cNvPr id="1273" name="Google Shape;1273;p85"/>
            <p:cNvCxnSpPr/>
            <p:nvPr/>
          </p:nvCxnSpPr>
          <p:spPr>
            <a:xfrm rot="-5400000" flipH="1">
              <a:off x="5321300" y="2654300"/>
              <a:ext cx="533400" cy="4064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4" name="Google Shape;1274;p85"/>
            <p:cNvCxnSpPr>
              <a:cxnSpLocks/>
            </p:cNvCxnSpPr>
            <p:nvPr/>
          </p:nvCxnSpPr>
          <p:spPr>
            <a:xfrm flipH="1">
              <a:off x="7010400" y="2590801"/>
              <a:ext cx="609601" cy="533401"/>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5" name="Google Shape;1275;p85"/>
            <p:cNvCxnSpPr/>
            <p:nvPr/>
          </p:nvCxnSpPr>
          <p:spPr>
            <a:xfrm flipH="1">
              <a:off x="7010400" y="3352800"/>
              <a:ext cx="1016000" cy="762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6" name="Google Shape;1276;p85"/>
            <p:cNvCxnSpPr/>
            <p:nvPr/>
          </p:nvCxnSpPr>
          <p:spPr>
            <a:xfrm rot="5400000" flipH="1">
              <a:off x="7188730" y="3784072"/>
              <a:ext cx="536575" cy="893233"/>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7" name="Google Shape;1277;p85"/>
            <p:cNvCxnSpPr/>
            <p:nvPr/>
          </p:nvCxnSpPr>
          <p:spPr>
            <a:xfrm rot="5400000" flipH="1">
              <a:off x="6108700" y="4711700"/>
              <a:ext cx="838200" cy="2540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8" name="Google Shape;1278;p85"/>
            <p:cNvCxnSpPr/>
            <p:nvPr/>
          </p:nvCxnSpPr>
          <p:spPr>
            <a:xfrm rot="-5400000">
              <a:off x="4967817" y="4542365"/>
              <a:ext cx="742951" cy="497416"/>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79" name="Google Shape;1279;p85"/>
            <p:cNvCxnSpPr/>
            <p:nvPr/>
          </p:nvCxnSpPr>
          <p:spPr>
            <a:xfrm rot="10800000" flipH="1">
              <a:off x="4165600" y="3962400"/>
              <a:ext cx="1016000" cy="3048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cxnSp>
          <p:nvCxnSpPr>
            <p:cNvPr id="1280" name="Google Shape;1280;p85"/>
            <p:cNvCxnSpPr/>
            <p:nvPr/>
          </p:nvCxnSpPr>
          <p:spPr>
            <a:xfrm>
              <a:off x="4064000" y="3009901"/>
              <a:ext cx="1117600" cy="495300"/>
            </a:xfrm>
            <a:prstGeom prst="straightConnector1">
              <a:avLst/>
            </a:prstGeom>
            <a:grpFill/>
            <a:ln>
              <a:headEnd type="none" w="med" len="med"/>
              <a:tailEnd type="none" w="med" len="med"/>
            </a:ln>
          </p:spPr>
          <p:style>
            <a:lnRef idx="2">
              <a:schemeClr val="accent6"/>
            </a:lnRef>
            <a:fillRef idx="1">
              <a:schemeClr val="lt1"/>
            </a:fillRef>
            <a:effectRef idx="0">
              <a:schemeClr val="accent6"/>
            </a:effectRef>
            <a:fontRef idx="minor">
              <a:schemeClr val="dk1"/>
            </a:fontRef>
          </p:style>
        </p:cxn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Google Shape;1285;p86">
            <a:extLst>
              <a:ext uri="{FF2B5EF4-FFF2-40B4-BE49-F238E27FC236}">
                <a16:creationId xmlns:a16="http://schemas.microsoft.com/office/drawing/2014/main" id="{6524B3FB-8085-176C-F07A-5AD68B613492}"/>
              </a:ext>
            </a:extLst>
          </p:cNvPr>
          <p:cNvSpPr txBox="1">
            <a:spLocks noGrp="1"/>
          </p:cNvSpPr>
          <p:nvPr>
            <p:ph type="title"/>
          </p:nvPr>
        </p:nvSpPr>
        <p:spPr>
          <a:xfrm>
            <a:off x="838200" y="275196"/>
            <a:ext cx="10515600" cy="665200"/>
          </a:xfrm>
          <a:prstGeom prst="rect">
            <a:avLst/>
          </a:prstGeom>
        </p:spPr>
        <p:txBody>
          <a:bodyPr spcFirstLastPara="1" vert="horz" wrap="square" lIns="91433" tIns="45700" rIns="91433" bIns="45700" rtlCol="0" anchor="ctr" anchorCtr="0">
            <a:normAutofit fontScale="90000"/>
          </a:bodyPr>
          <a:lstStyle/>
          <a:p>
            <a:pPr algn="ctr">
              <a:spcBef>
                <a:spcPts val="0"/>
              </a:spcBef>
            </a:pPr>
            <a:r>
              <a:rPr lang="en" dirty="0">
                <a:solidFill>
                  <a:schemeClr val="bg1"/>
                </a:solidFill>
              </a:rPr>
              <a:t>Star Schema - User Billing</a:t>
            </a:r>
            <a:endParaRPr dirty="0">
              <a:solidFill>
                <a:schemeClr val="bg1"/>
              </a:solidFill>
            </a:endParaRPr>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75" name="Ink 74">
                <a:extLst>
                  <a:ext uri="{FF2B5EF4-FFF2-40B4-BE49-F238E27FC236}">
                    <a16:creationId xmlns:a16="http://schemas.microsoft.com/office/drawing/2014/main" id="{C36A9B06-F3C5-1161-EECA-C6EAD941E7A2}"/>
                  </a:ext>
                </a:extLst>
              </p14:cNvPr>
              <p14:cNvContentPartPr/>
              <p14:nvPr/>
            </p14:nvContentPartPr>
            <p14:xfrm>
              <a:off x="1157359" y="1425517"/>
              <a:ext cx="360" cy="360"/>
            </p14:xfrm>
          </p:contentPart>
        </mc:Choice>
        <mc:Fallback xmlns="">
          <p:pic>
            <p:nvPicPr>
              <p:cNvPr id="75" name="Ink 74">
                <a:extLst>
                  <a:ext uri="{FF2B5EF4-FFF2-40B4-BE49-F238E27FC236}">
                    <a16:creationId xmlns:a16="http://schemas.microsoft.com/office/drawing/2014/main" id="{C36A9B06-F3C5-1161-EECA-C6EAD941E7A2}"/>
                  </a:ext>
                </a:extLst>
              </p:cNvPr>
              <p:cNvPicPr/>
              <p:nvPr/>
            </p:nvPicPr>
            <p:blipFill>
              <a:blip r:embed="rId3"/>
              <a:stretch>
                <a:fillRect/>
              </a:stretch>
            </p:blipFill>
            <p:spPr>
              <a:xfrm>
                <a:off x="1148719" y="1371877"/>
                <a:ext cx="18000" cy="108000"/>
              </a:xfrm>
              <a:prstGeom prst="rect">
                <a:avLst/>
              </a:prstGeom>
            </p:spPr>
          </p:pic>
        </mc:Fallback>
      </mc:AlternateContent>
      <p:grpSp>
        <p:nvGrpSpPr>
          <p:cNvPr id="100" name="Group 99">
            <a:extLst>
              <a:ext uri="{FF2B5EF4-FFF2-40B4-BE49-F238E27FC236}">
                <a16:creationId xmlns:a16="http://schemas.microsoft.com/office/drawing/2014/main" id="{52B53A60-F592-4DFF-718D-FBEA96AC1CFC}"/>
              </a:ext>
            </a:extLst>
          </p:cNvPr>
          <p:cNvGrpSpPr/>
          <p:nvPr/>
        </p:nvGrpSpPr>
        <p:grpSpPr>
          <a:xfrm>
            <a:off x="838200" y="1030336"/>
            <a:ext cx="10252793" cy="5485308"/>
            <a:chOff x="1101007" y="1178367"/>
            <a:chExt cx="9602544" cy="5131400"/>
          </a:xfrm>
        </p:grpSpPr>
        <p:sp>
          <p:nvSpPr>
            <p:cNvPr id="4" name="Text Box 1">
              <a:extLst>
                <a:ext uri="{FF2B5EF4-FFF2-40B4-BE49-F238E27FC236}">
                  <a16:creationId xmlns:a16="http://schemas.microsoft.com/office/drawing/2014/main" id="{2969836C-4F00-E91D-9C3B-D54E16BE1669}"/>
                </a:ext>
              </a:extLst>
            </p:cNvPr>
            <p:cNvSpPr txBox="1">
              <a:spLocks noChangeArrowheads="1"/>
            </p:cNvSpPr>
            <p:nvPr/>
          </p:nvSpPr>
          <p:spPr bwMode="auto">
            <a:xfrm>
              <a:off x="2274549" y="1687955"/>
              <a:ext cx="1020450" cy="1606131"/>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Time</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Time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year</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quarter</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month</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Day</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hour</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minute</a:t>
              </a:r>
              <a:endParaRPr kumimoji="0" lang="en-US" altLang="en-US" sz="2000" b="0" i="0" u="none" strike="noStrike" cap="none" normalizeH="0" baseline="0" dirty="0">
                <a:ln>
                  <a:noFill/>
                </a:ln>
                <a:effectLst/>
                <a:latin typeface="Arial" panose="020B0604020202020204" pitchFamily="34" charset="0"/>
              </a:endParaRPr>
            </a:p>
          </p:txBody>
        </p:sp>
        <p:sp>
          <p:nvSpPr>
            <p:cNvPr id="5" name="Text Box 2">
              <a:extLst>
                <a:ext uri="{FF2B5EF4-FFF2-40B4-BE49-F238E27FC236}">
                  <a16:creationId xmlns:a16="http://schemas.microsoft.com/office/drawing/2014/main" id="{53D3D1FF-BAE2-E2EF-CD88-D35EFAD917AE}"/>
                </a:ext>
              </a:extLst>
            </p:cNvPr>
            <p:cNvSpPr txBox="1">
              <a:spLocks noChangeArrowheads="1"/>
            </p:cNvSpPr>
            <p:nvPr/>
          </p:nvSpPr>
          <p:spPr bwMode="auto">
            <a:xfrm>
              <a:off x="9303376" y="2952749"/>
              <a:ext cx="1400175" cy="157162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Product/service ID</a:t>
              </a:r>
              <a: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Product/Service</a:t>
              </a:r>
              <a: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Title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Content format</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Duration</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Language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Explicit content flag </a:t>
              </a:r>
              <a:endParaRPr kumimoji="0" lang="en-US" altLang="en-US" sz="90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p:txBody>
        </p:sp>
        <p:sp>
          <p:nvSpPr>
            <p:cNvPr id="6" name="Text Box 3">
              <a:extLst>
                <a:ext uri="{FF2B5EF4-FFF2-40B4-BE49-F238E27FC236}">
                  <a16:creationId xmlns:a16="http://schemas.microsoft.com/office/drawing/2014/main" id="{26EB392C-264D-1546-D532-25E5B2478174}"/>
                </a:ext>
              </a:extLst>
            </p:cNvPr>
            <p:cNvSpPr txBox="1">
              <a:spLocks noChangeArrowheads="1"/>
            </p:cNvSpPr>
            <p:nvPr/>
          </p:nvSpPr>
          <p:spPr bwMode="auto">
            <a:xfrm>
              <a:off x="8563627" y="1272133"/>
              <a:ext cx="1400175" cy="1390650"/>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Revenue</a:t>
              </a:r>
              <a:r>
                <a:rPr kumimoji="0" lang="en-US" altLang="en-US" sz="1200" b="1" i="0" u="sng"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Source</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Revenue source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Service name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Start date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End date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Customer segment</a:t>
              </a:r>
              <a:endParaRPr kumimoji="0" lang="en-US" altLang="en-US" sz="90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effectLst/>
                <a:latin typeface="Arial" panose="020B0604020202020204" pitchFamily="34" charset="0"/>
              </a:endParaRPr>
            </a:p>
          </p:txBody>
        </p:sp>
        <p:sp>
          <p:nvSpPr>
            <p:cNvPr id="8" name="Text Box 6">
              <a:extLst>
                <a:ext uri="{FF2B5EF4-FFF2-40B4-BE49-F238E27FC236}">
                  <a16:creationId xmlns:a16="http://schemas.microsoft.com/office/drawing/2014/main" id="{CADEF23E-6091-7080-064F-4C969467399D}"/>
                </a:ext>
              </a:extLst>
            </p:cNvPr>
            <p:cNvSpPr txBox="1">
              <a:spLocks noChangeArrowheads="1"/>
            </p:cNvSpPr>
            <p:nvPr/>
          </p:nvSpPr>
          <p:spPr bwMode="auto">
            <a:xfrm>
              <a:off x="2682484" y="4614317"/>
              <a:ext cx="1371599" cy="1695450"/>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Location</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Location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Continent</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Country</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State/UT</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City/Town</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Zip code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Longitude/Latitude</a:t>
              </a:r>
              <a:endParaRPr kumimoji="0" lang="en-US" altLang="en-US" sz="2000" b="0" i="0" u="none" strike="noStrike" cap="none" normalizeH="0" baseline="0" dirty="0">
                <a:ln>
                  <a:noFill/>
                </a:ln>
                <a:effectLst/>
                <a:latin typeface="Arial" panose="020B0604020202020204" pitchFamily="34" charset="0"/>
              </a:endParaRPr>
            </a:p>
          </p:txBody>
        </p:sp>
        <p:sp>
          <p:nvSpPr>
            <p:cNvPr id="9" name="Text Box 7">
              <a:extLst>
                <a:ext uri="{FF2B5EF4-FFF2-40B4-BE49-F238E27FC236}">
                  <a16:creationId xmlns:a16="http://schemas.microsoft.com/office/drawing/2014/main" id="{C451ED69-9E9A-A8D0-91A0-173ECFDC5566}"/>
                </a:ext>
              </a:extLst>
            </p:cNvPr>
            <p:cNvSpPr txBox="1">
              <a:spLocks noChangeArrowheads="1"/>
            </p:cNvSpPr>
            <p:nvPr/>
          </p:nvSpPr>
          <p:spPr bwMode="auto">
            <a:xfrm>
              <a:off x="3628375" y="1178367"/>
              <a:ext cx="951224" cy="128813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User</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User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Name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Gender</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Age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Email ID</a:t>
              </a:r>
              <a:endParaRPr kumimoji="0" lang="en-US" altLang="en-US" sz="2000" b="0" i="0" u="none" strike="noStrike" cap="none" normalizeH="0" baseline="0" dirty="0">
                <a:ln>
                  <a:noFill/>
                </a:ln>
                <a:effectLst/>
                <a:latin typeface="Arial" panose="020B0604020202020204" pitchFamily="34" charset="0"/>
              </a:endParaRPr>
            </a:p>
          </p:txBody>
        </p:sp>
        <p:sp>
          <p:nvSpPr>
            <p:cNvPr id="10" name="Text Box 8">
              <a:extLst>
                <a:ext uri="{FF2B5EF4-FFF2-40B4-BE49-F238E27FC236}">
                  <a16:creationId xmlns:a16="http://schemas.microsoft.com/office/drawing/2014/main" id="{885978A4-DB2E-9C79-8509-B9E00EABE810}"/>
                </a:ext>
              </a:extLst>
            </p:cNvPr>
            <p:cNvSpPr txBox="1">
              <a:spLocks noChangeArrowheads="1"/>
            </p:cNvSpPr>
            <p:nvPr/>
          </p:nvSpPr>
          <p:spPr bwMode="auto">
            <a:xfrm>
              <a:off x="1101007" y="3429000"/>
              <a:ext cx="1371600" cy="134302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Subscription</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Subscription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Features</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Availability</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Policy</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Plan tier</a:t>
              </a:r>
              <a:endParaRPr kumimoji="0" lang="en-US" altLang="en-US" sz="2000" b="0" i="0" u="none" strike="noStrike" cap="none" normalizeH="0" baseline="0" dirty="0">
                <a:ln>
                  <a:noFill/>
                </a:ln>
                <a:effectLst/>
                <a:latin typeface="Arial" panose="020B0604020202020204" pitchFamily="34" charset="0"/>
              </a:endParaRPr>
            </a:p>
          </p:txBody>
        </p:sp>
        <p:sp>
          <p:nvSpPr>
            <p:cNvPr id="11" name="Text Box 9">
              <a:extLst>
                <a:ext uri="{FF2B5EF4-FFF2-40B4-BE49-F238E27FC236}">
                  <a16:creationId xmlns:a16="http://schemas.microsoft.com/office/drawing/2014/main" id="{0B55958C-6BC8-3BA0-DB83-50CB505A2CEE}"/>
                </a:ext>
              </a:extLst>
            </p:cNvPr>
            <p:cNvSpPr txBox="1">
              <a:spLocks noChangeArrowheads="1"/>
            </p:cNvSpPr>
            <p:nvPr/>
          </p:nvSpPr>
          <p:spPr bwMode="auto">
            <a:xfrm>
              <a:off x="8592202" y="4738142"/>
              <a:ext cx="1152525" cy="157162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Currency</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Currency ID (PK) </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Name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Numeric code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Exchange rate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Currency zone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Symbol </a:t>
              </a:r>
              <a:endParaRPr kumimoji="0" lang="en-US" altLang="en-US" sz="2000" b="0" i="0" u="none" strike="noStrike" cap="none" normalizeH="0" baseline="0" dirty="0">
                <a:ln>
                  <a:noFill/>
                </a:ln>
                <a:effectLst/>
                <a:latin typeface="Arial" panose="020B0604020202020204" pitchFamily="34" charset="0"/>
              </a:endParaRPr>
            </a:p>
          </p:txBody>
        </p:sp>
        <p:sp>
          <p:nvSpPr>
            <p:cNvPr id="12" name="Text Box 10">
              <a:extLst>
                <a:ext uri="{FF2B5EF4-FFF2-40B4-BE49-F238E27FC236}">
                  <a16:creationId xmlns:a16="http://schemas.microsoft.com/office/drawing/2014/main" id="{A3B8B899-84A2-C476-559F-68830542133F}"/>
                </a:ext>
              </a:extLst>
            </p:cNvPr>
            <p:cNvSpPr txBox="1">
              <a:spLocks noChangeArrowheads="1"/>
            </p:cNvSpPr>
            <p:nvPr/>
          </p:nvSpPr>
          <p:spPr bwMode="auto">
            <a:xfrm>
              <a:off x="6734175" y="4947692"/>
              <a:ext cx="1304925" cy="136207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T&amp;C</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T&amp;C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T&amp;C text</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Version No.</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Last updated date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Acceptance status</a:t>
              </a:r>
              <a:endParaRPr kumimoji="0" lang="en-US" altLang="en-US" sz="2000" b="0" i="0" u="none" strike="noStrike" cap="none" normalizeH="0" baseline="0" dirty="0">
                <a:ln>
                  <a:noFill/>
                </a:ln>
                <a:effectLst/>
                <a:latin typeface="Arial" panose="020B0604020202020204" pitchFamily="34" charset="0"/>
              </a:endParaRPr>
            </a:p>
          </p:txBody>
        </p:sp>
        <p:sp>
          <p:nvSpPr>
            <p:cNvPr id="13" name="Text Box 11">
              <a:extLst>
                <a:ext uri="{FF2B5EF4-FFF2-40B4-BE49-F238E27FC236}">
                  <a16:creationId xmlns:a16="http://schemas.microsoft.com/office/drawing/2014/main" id="{4D714F8F-0ABB-E53E-BFA1-B1229DA7D0F6}"/>
                </a:ext>
              </a:extLst>
            </p:cNvPr>
            <p:cNvSpPr txBox="1">
              <a:spLocks noChangeArrowheads="1"/>
            </p:cNvSpPr>
            <p:nvPr/>
          </p:nvSpPr>
          <p:spPr bwMode="auto">
            <a:xfrm>
              <a:off x="4696839" y="4881017"/>
              <a:ext cx="1304925" cy="1428750"/>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Employee</a:t>
              </a:r>
              <a:br>
                <a:rPr kumimoji="0" lang="en-US" altLang="en-US" sz="1200" b="1" i="0" u="sng"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Employee ID (PK) </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Name</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Title/Position</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Department</a:t>
              </a:r>
              <a:b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2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Contact Info.</a:t>
              </a:r>
              <a:endParaRPr kumimoji="0" lang="en-US" altLang="en-US" sz="2000" b="0" i="0" u="none" strike="noStrike" cap="none" normalizeH="0" baseline="0" dirty="0">
                <a:ln>
                  <a:noFill/>
                </a:ln>
                <a:effectLst/>
                <a:latin typeface="Arial" panose="020B0604020202020204" pitchFamily="34" charset="0"/>
              </a:endParaRPr>
            </a:p>
          </p:txBody>
        </p:sp>
        <p:cxnSp>
          <p:nvCxnSpPr>
            <p:cNvPr id="27" name="Straight Arrow Connector 26">
              <a:extLst>
                <a:ext uri="{FF2B5EF4-FFF2-40B4-BE49-F238E27FC236}">
                  <a16:creationId xmlns:a16="http://schemas.microsoft.com/office/drawing/2014/main" id="{C5F283DF-9D8C-8109-2A8A-8F044C225FCC}"/>
                </a:ext>
              </a:extLst>
            </p:cNvPr>
            <p:cNvCxnSpPr>
              <a:cxnSpLocks/>
              <a:stCxn id="7" idx="1"/>
            </p:cNvCxnSpPr>
            <p:nvPr/>
          </p:nvCxnSpPr>
          <p:spPr>
            <a:xfrm flipH="1">
              <a:off x="3267541" y="3038476"/>
              <a:ext cx="2081761" cy="11633"/>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28" name="Straight Arrow Connector 27">
              <a:extLst>
                <a:ext uri="{FF2B5EF4-FFF2-40B4-BE49-F238E27FC236}">
                  <a16:creationId xmlns:a16="http://schemas.microsoft.com/office/drawing/2014/main" id="{7E7F434F-0D8B-AD8E-FAAC-4533E99B73F8}"/>
                </a:ext>
              </a:extLst>
            </p:cNvPr>
            <p:cNvCxnSpPr>
              <a:cxnSpLocks/>
              <a:endCxn id="10" idx="3"/>
            </p:cNvCxnSpPr>
            <p:nvPr/>
          </p:nvCxnSpPr>
          <p:spPr>
            <a:xfrm flipH="1">
              <a:off x="2472607" y="3563914"/>
              <a:ext cx="2876694" cy="536599"/>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30" name="Straight Arrow Connector 29">
              <a:extLst>
                <a:ext uri="{FF2B5EF4-FFF2-40B4-BE49-F238E27FC236}">
                  <a16:creationId xmlns:a16="http://schemas.microsoft.com/office/drawing/2014/main" id="{8EC560D5-A8F0-AA29-FD4A-2E285016413B}"/>
                </a:ext>
              </a:extLst>
            </p:cNvPr>
            <p:cNvCxnSpPr>
              <a:cxnSpLocks/>
              <a:endCxn id="9" idx="3"/>
            </p:cNvCxnSpPr>
            <p:nvPr/>
          </p:nvCxnSpPr>
          <p:spPr>
            <a:xfrm flipH="1" flipV="1">
              <a:off x="4579599" y="1822435"/>
              <a:ext cx="769703" cy="231217"/>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33" name="Straight Arrow Connector 32">
              <a:extLst>
                <a:ext uri="{FF2B5EF4-FFF2-40B4-BE49-F238E27FC236}">
                  <a16:creationId xmlns:a16="http://schemas.microsoft.com/office/drawing/2014/main" id="{C4EB3B9D-B097-6FE2-3208-DDAED4182935}"/>
                </a:ext>
              </a:extLst>
            </p:cNvPr>
            <p:cNvCxnSpPr>
              <a:cxnSpLocks/>
              <a:endCxn id="6" idx="1"/>
            </p:cNvCxnSpPr>
            <p:nvPr/>
          </p:nvCxnSpPr>
          <p:spPr>
            <a:xfrm flipV="1">
              <a:off x="6734175" y="1967458"/>
              <a:ext cx="1829452" cy="266700"/>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36" name="Straight Arrow Connector 35">
              <a:extLst>
                <a:ext uri="{FF2B5EF4-FFF2-40B4-BE49-F238E27FC236}">
                  <a16:creationId xmlns:a16="http://schemas.microsoft.com/office/drawing/2014/main" id="{435CAD1D-B916-762C-10BD-0772F5933123}"/>
                </a:ext>
              </a:extLst>
            </p:cNvPr>
            <p:cNvCxnSpPr>
              <a:cxnSpLocks/>
              <a:stCxn id="7" idx="3"/>
              <a:endCxn id="5" idx="1"/>
            </p:cNvCxnSpPr>
            <p:nvPr/>
          </p:nvCxnSpPr>
          <p:spPr>
            <a:xfrm>
              <a:off x="7294408" y="3038476"/>
              <a:ext cx="2008968" cy="700086"/>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40" name="Straight Arrow Connector 39">
              <a:extLst>
                <a:ext uri="{FF2B5EF4-FFF2-40B4-BE49-F238E27FC236}">
                  <a16:creationId xmlns:a16="http://schemas.microsoft.com/office/drawing/2014/main" id="{48C99B9D-7F0E-A208-C549-255F7E293AD5}"/>
                </a:ext>
              </a:extLst>
            </p:cNvPr>
            <p:cNvCxnSpPr>
              <a:cxnSpLocks/>
              <a:endCxn id="8" idx="0"/>
            </p:cNvCxnSpPr>
            <p:nvPr/>
          </p:nvCxnSpPr>
          <p:spPr>
            <a:xfrm flipH="1">
              <a:off x="3368284" y="4034933"/>
              <a:ext cx="1996228" cy="579384"/>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43" name="Straight Arrow Connector 42">
              <a:extLst>
                <a:ext uri="{FF2B5EF4-FFF2-40B4-BE49-F238E27FC236}">
                  <a16:creationId xmlns:a16="http://schemas.microsoft.com/office/drawing/2014/main" id="{063D6404-1975-919C-E076-1A33869516A2}"/>
                </a:ext>
              </a:extLst>
            </p:cNvPr>
            <p:cNvCxnSpPr>
              <a:cxnSpLocks/>
              <a:endCxn id="13" idx="0"/>
            </p:cNvCxnSpPr>
            <p:nvPr/>
          </p:nvCxnSpPr>
          <p:spPr>
            <a:xfrm flipH="1">
              <a:off x="5349302" y="4343400"/>
              <a:ext cx="103162" cy="537617"/>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46" name="Straight Arrow Connector 45">
              <a:extLst>
                <a:ext uri="{FF2B5EF4-FFF2-40B4-BE49-F238E27FC236}">
                  <a16:creationId xmlns:a16="http://schemas.microsoft.com/office/drawing/2014/main" id="{03382206-D133-CBAC-8378-676B38AD2E8A}"/>
                </a:ext>
              </a:extLst>
            </p:cNvPr>
            <p:cNvCxnSpPr>
              <a:cxnSpLocks/>
              <a:stCxn id="7" idx="2"/>
              <a:endCxn id="12" idx="0"/>
            </p:cNvCxnSpPr>
            <p:nvPr/>
          </p:nvCxnSpPr>
          <p:spPr>
            <a:xfrm>
              <a:off x="6321855" y="4424363"/>
              <a:ext cx="1064783" cy="523329"/>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49" name="Straight Arrow Connector 48">
              <a:extLst>
                <a:ext uri="{FF2B5EF4-FFF2-40B4-BE49-F238E27FC236}">
                  <a16:creationId xmlns:a16="http://schemas.microsoft.com/office/drawing/2014/main" id="{699AFCD7-E740-75BE-F433-F2A2215CFDFC}"/>
                </a:ext>
              </a:extLst>
            </p:cNvPr>
            <p:cNvCxnSpPr>
              <a:cxnSpLocks/>
              <a:endCxn id="11" idx="0"/>
            </p:cNvCxnSpPr>
            <p:nvPr/>
          </p:nvCxnSpPr>
          <p:spPr>
            <a:xfrm>
              <a:off x="6734175" y="3719240"/>
              <a:ext cx="2434290" cy="1018902"/>
            </a:xfrm>
            <a:prstGeom prst="straightConnector1">
              <a:avLst/>
            </a:prstGeom>
            <a:ln>
              <a:solidFill>
                <a:srgbClr val="1ED760"/>
              </a:solidFill>
              <a:tailEnd type="triangle"/>
            </a:ln>
          </p:spPr>
          <p:style>
            <a:lnRef idx="3">
              <a:schemeClr val="accent6"/>
            </a:lnRef>
            <a:fillRef idx="0">
              <a:schemeClr val="accent6"/>
            </a:fillRef>
            <a:effectRef idx="2">
              <a:schemeClr val="accent6"/>
            </a:effectRef>
            <a:fontRef idx="minor">
              <a:schemeClr val="tx1"/>
            </a:fontRef>
          </p:style>
        </p:cxnSp>
        <p:cxnSp>
          <p:nvCxnSpPr>
            <p:cNvPr id="53" name="Straight Connector 52">
              <a:extLst>
                <a:ext uri="{FF2B5EF4-FFF2-40B4-BE49-F238E27FC236}">
                  <a16:creationId xmlns:a16="http://schemas.microsoft.com/office/drawing/2014/main" id="{B7AF155A-7310-0A43-53A6-936ED3CED018}"/>
                </a:ext>
              </a:extLst>
            </p:cNvPr>
            <p:cNvCxnSpPr>
              <a:cxnSpLocks/>
            </p:cNvCxnSpPr>
            <p:nvPr/>
          </p:nvCxnSpPr>
          <p:spPr>
            <a:xfrm>
              <a:off x="5349302" y="1915071"/>
              <a:ext cx="1945106" cy="0"/>
            </a:xfrm>
            <a:prstGeom prst="line">
              <a:avLst/>
            </a:prstGeom>
          </p:spPr>
          <p:style>
            <a:lnRef idx="3">
              <a:schemeClr val="dk1"/>
            </a:lnRef>
            <a:fillRef idx="0">
              <a:schemeClr val="dk1"/>
            </a:fillRef>
            <a:effectRef idx="2">
              <a:schemeClr val="dk1"/>
            </a:effectRef>
            <a:fontRef idx="minor">
              <a:schemeClr val="tx1"/>
            </a:fontRef>
          </p:style>
        </p:cxnSp>
        <p:sp>
          <p:nvSpPr>
            <p:cNvPr id="7" name="Text Box 4">
              <a:extLst>
                <a:ext uri="{FF2B5EF4-FFF2-40B4-BE49-F238E27FC236}">
                  <a16:creationId xmlns:a16="http://schemas.microsoft.com/office/drawing/2014/main" id="{1FCD47AE-ABD6-90FB-D21F-ED86F2353B4A}"/>
                </a:ext>
              </a:extLst>
            </p:cNvPr>
            <p:cNvSpPr txBox="1">
              <a:spLocks noChangeArrowheads="1"/>
            </p:cNvSpPr>
            <p:nvPr/>
          </p:nvSpPr>
          <p:spPr bwMode="auto">
            <a:xfrm>
              <a:off x="5349302" y="1652588"/>
              <a:ext cx="1945106" cy="2771775"/>
            </a:xfrm>
            <a:prstGeom prst="rect">
              <a:avLst/>
            </a:prstGeom>
            <a:solidFill>
              <a:srgbClr val="00B050"/>
            </a:solidFill>
            <a:ln w="6350">
              <a:solidFill>
                <a:srgbClr val="1ED760"/>
              </a:solidFill>
              <a:miter lim="800000"/>
              <a:headEnd/>
              <a:tailEnd/>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strike="noStrike" cap="none" normalizeH="0" baseline="0" dirty="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User billing</a:t>
              </a:r>
              <a:endParaRPr kumimoji="0" lang="en-US" altLang="en-US" sz="1000" b="0" i="0"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Time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User ID(FK)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Product/Service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Location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Revenue source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Employee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T&amp;C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Currency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Subscription ID (FK)</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Subscription duration</a:t>
              </a:r>
              <a:b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br>
              <a:r>
                <a:rPr kumimoji="0" lang="en-US" altLang="en-US" sz="1400" b="0" i="0" u="none" strike="noStrike" cap="none" normalizeH="0" baseline="0" dirty="0">
                  <a:ln>
                    <a:noFill/>
                  </a:ln>
                  <a:effectLst/>
                  <a:latin typeface="Calibri" panose="020F0502020204030204" pitchFamily="34" charset="0"/>
                  <a:ea typeface="Calibri" panose="020F0502020204030204" pitchFamily="34" charset="0"/>
                  <a:cs typeface="Times New Roman" panose="02020603050405020304" pitchFamily="18" charset="0"/>
                </a:rPr>
                <a:t>subscription charge</a:t>
              </a:r>
              <a:endParaRPr kumimoji="0" lang="en-US" altLang="en-US" sz="2400" b="0" i="0" u="none" strike="noStrike" cap="none" normalizeH="0" baseline="0" dirty="0">
                <a:ln>
                  <a:noFill/>
                </a:ln>
                <a:effectLst/>
                <a:latin typeface="Arial" panose="020B0604020202020204" pitchFamily="34" charset="0"/>
              </a:endParaRPr>
            </a:p>
          </p:txBody>
        </p:sp>
        <p:cxnSp>
          <p:nvCxnSpPr>
            <p:cNvPr id="79" name="Straight Connector 78">
              <a:extLst>
                <a:ext uri="{FF2B5EF4-FFF2-40B4-BE49-F238E27FC236}">
                  <a16:creationId xmlns:a16="http://schemas.microsoft.com/office/drawing/2014/main" id="{1DB892C6-2301-2BEC-6261-680D4774875E}"/>
                </a:ext>
              </a:extLst>
            </p:cNvPr>
            <p:cNvCxnSpPr/>
            <p:nvPr/>
          </p:nvCxnSpPr>
          <p:spPr>
            <a:xfrm>
              <a:off x="3628375" y="1410527"/>
              <a:ext cx="951224" cy="0"/>
            </a:xfrm>
            <a:prstGeom prst="line">
              <a:avLst/>
            </a:prstGeom>
          </p:spPr>
          <p:style>
            <a:lnRef idx="3">
              <a:schemeClr val="dk1"/>
            </a:lnRef>
            <a:fillRef idx="0">
              <a:schemeClr val="dk1"/>
            </a:fillRef>
            <a:effectRef idx="2">
              <a:schemeClr val="dk1"/>
            </a:effectRef>
            <a:fontRef idx="minor">
              <a:schemeClr val="tx1"/>
            </a:fontRef>
          </p:style>
        </p:cxnSp>
        <p:cxnSp>
          <p:nvCxnSpPr>
            <p:cNvPr id="81" name="Straight Connector 80">
              <a:extLst>
                <a:ext uri="{FF2B5EF4-FFF2-40B4-BE49-F238E27FC236}">
                  <a16:creationId xmlns:a16="http://schemas.microsoft.com/office/drawing/2014/main" id="{29BF90C7-561D-BDAA-D8E1-41DA95B9F2B9}"/>
                </a:ext>
              </a:extLst>
            </p:cNvPr>
            <p:cNvCxnSpPr/>
            <p:nvPr/>
          </p:nvCxnSpPr>
          <p:spPr>
            <a:xfrm>
              <a:off x="2274549" y="1915071"/>
              <a:ext cx="1093735" cy="0"/>
            </a:xfrm>
            <a:prstGeom prst="line">
              <a:avLst/>
            </a:prstGeom>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2FC3885D-97B0-1FE5-27EC-FA29AA6A91A6}"/>
                </a:ext>
              </a:extLst>
            </p:cNvPr>
            <p:cNvCxnSpPr/>
            <p:nvPr/>
          </p:nvCxnSpPr>
          <p:spPr>
            <a:xfrm>
              <a:off x="1101007" y="3674270"/>
              <a:ext cx="1371600" cy="0"/>
            </a:xfrm>
            <a:prstGeom prst="line">
              <a:avLst/>
            </a:prstGeom>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B301AA2F-3FAB-40FA-CFA9-1D4F876CA2A8}"/>
                </a:ext>
              </a:extLst>
            </p:cNvPr>
            <p:cNvCxnSpPr/>
            <p:nvPr/>
          </p:nvCxnSpPr>
          <p:spPr>
            <a:xfrm>
              <a:off x="2682484" y="4866027"/>
              <a:ext cx="1371599" cy="0"/>
            </a:xfrm>
            <a:prstGeom prst="line">
              <a:avLst/>
            </a:prstGeom>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2D265971-41B4-5AA6-181F-6BDCA68FEDCC}"/>
                </a:ext>
              </a:extLst>
            </p:cNvPr>
            <p:cNvCxnSpPr>
              <a:cxnSpLocks/>
            </p:cNvCxnSpPr>
            <p:nvPr/>
          </p:nvCxnSpPr>
          <p:spPr>
            <a:xfrm>
              <a:off x="5349522" y="1922488"/>
              <a:ext cx="1929896" cy="0"/>
            </a:xfrm>
            <a:prstGeom prst="line">
              <a:avLst/>
            </a:prstGeom>
          </p:spPr>
          <p:style>
            <a:lnRef idx="2">
              <a:schemeClr val="dk1"/>
            </a:lnRef>
            <a:fillRef idx="0">
              <a:schemeClr val="dk1"/>
            </a:fillRef>
            <a:effectRef idx="1">
              <a:schemeClr val="dk1"/>
            </a:effectRef>
            <a:fontRef idx="minor">
              <a:schemeClr val="tx1"/>
            </a:fontRef>
          </p:style>
        </p:cxnSp>
        <p:cxnSp>
          <p:nvCxnSpPr>
            <p:cNvPr id="91" name="Straight Connector 90">
              <a:extLst>
                <a:ext uri="{FF2B5EF4-FFF2-40B4-BE49-F238E27FC236}">
                  <a16:creationId xmlns:a16="http://schemas.microsoft.com/office/drawing/2014/main" id="{C8ADCCBC-E25D-F711-5673-4F33A6303C2D}"/>
                </a:ext>
              </a:extLst>
            </p:cNvPr>
            <p:cNvCxnSpPr/>
            <p:nvPr/>
          </p:nvCxnSpPr>
          <p:spPr>
            <a:xfrm>
              <a:off x="8563627" y="1515457"/>
              <a:ext cx="1400175" cy="0"/>
            </a:xfrm>
            <a:prstGeom prst="line">
              <a:avLst/>
            </a:prstGeom>
          </p:spPr>
          <p:style>
            <a:lnRef idx="2">
              <a:schemeClr val="dk1"/>
            </a:lnRef>
            <a:fillRef idx="0">
              <a:schemeClr val="dk1"/>
            </a:fillRef>
            <a:effectRef idx="1">
              <a:schemeClr val="dk1"/>
            </a:effectRef>
            <a:fontRef idx="minor">
              <a:schemeClr val="tx1"/>
            </a:fontRef>
          </p:style>
        </p:cxnSp>
        <p:cxnSp>
          <p:nvCxnSpPr>
            <p:cNvPr id="93" name="Straight Connector 92">
              <a:extLst>
                <a:ext uri="{FF2B5EF4-FFF2-40B4-BE49-F238E27FC236}">
                  <a16:creationId xmlns:a16="http://schemas.microsoft.com/office/drawing/2014/main" id="{852A0154-F8BC-645C-247B-41197CAD00BF}"/>
                </a:ext>
              </a:extLst>
            </p:cNvPr>
            <p:cNvCxnSpPr/>
            <p:nvPr/>
          </p:nvCxnSpPr>
          <p:spPr>
            <a:xfrm>
              <a:off x="4696839" y="5111646"/>
              <a:ext cx="1304925" cy="0"/>
            </a:xfrm>
            <a:prstGeom prst="line">
              <a:avLst/>
            </a:prstGeom>
          </p:spPr>
          <p:style>
            <a:lnRef idx="2">
              <a:schemeClr val="dk1"/>
            </a:lnRef>
            <a:fillRef idx="0">
              <a:schemeClr val="dk1"/>
            </a:fillRef>
            <a:effectRef idx="1">
              <a:schemeClr val="dk1"/>
            </a:effectRef>
            <a:fontRef idx="minor">
              <a:schemeClr val="tx1"/>
            </a:fontRef>
          </p:style>
        </p:cxnSp>
        <p:cxnSp>
          <p:nvCxnSpPr>
            <p:cNvPr id="95" name="Straight Connector 94">
              <a:extLst>
                <a:ext uri="{FF2B5EF4-FFF2-40B4-BE49-F238E27FC236}">
                  <a16:creationId xmlns:a16="http://schemas.microsoft.com/office/drawing/2014/main" id="{F075415A-0ADA-EF17-092B-5C5940DB3082}"/>
                </a:ext>
              </a:extLst>
            </p:cNvPr>
            <p:cNvCxnSpPr/>
            <p:nvPr/>
          </p:nvCxnSpPr>
          <p:spPr>
            <a:xfrm>
              <a:off x="6734175" y="5175432"/>
              <a:ext cx="1405484" cy="0"/>
            </a:xfrm>
            <a:prstGeom prst="line">
              <a:avLst/>
            </a:prstGeom>
          </p:spPr>
          <p:style>
            <a:lnRef idx="2">
              <a:schemeClr val="dk1"/>
            </a:lnRef>
            <a:fillRef idx="0">
              <a:schemeClr val="dk1"/>
            </a:fillRef>
            <a:effectRef idx="1">
              <a:schemeClr val="dk1"/>
            </a:effectRef>
            <a:fontRef idx="minor">
              <a:schemeClr val="tx1"/>
            </a:fontRef>
          </p:style>
        </p:cxnSp>
        <p:cxnSp>
          <p:nvCxnSpPr>
            <p:cNvPr id="97" name="Straight Connector 96">
              <a:extLst>
                <a:ext uri="{FF2B5EF4-FFF2-40B4-BE49-F238E27FC236}">
                  <a16:creationId xmlns:a16="http://schemas.microsoft.com/office/drawing/2014/main" id="{B059B283-69B0-5959-2825-91BD68D4F2C0}"/>
                </a:ext>
              </a:extLst>
            </p:cNvPr>
            <p:cNvCxnSpPr/>
            <p:nvPr/>
          </p:nvCxnSpPr>
          <p:spPr>
            <a:xfrm>
              <a:off x="9303376" y="3207895"/>
              <a:ext cx="1400175" cy="0"/>
            </a:xfrm>
            <a:prstGeom prst="line">
              <a:avLst/>
            </a:prstGeom>
          </p:spPr>
          <p:style>
            <a:lnRef idx="2">
              <a:schemeClr val="dk1"/>
            </a:lnRef>
            <a:fillRef idx="0">
              <a:schemeClr val="dk1"/>
            </a:fillRef>
            <a:effectRef idx="1">
              <a:schemeClr val="dk1"/>
            </a:effectRef>
            <a:fontRef idx="minor">
              <a:schemeClr val="tx1"/>
            </a:fontRef>
          </p:style>
        </p:cxnSp>
        <p:cxnSp>
          <p:nvCxnSpPr>
            <p:cNvPr id="99" name="Straight Connector 98">
              <a:extLst>
                <a:ext uri="{FF2B5EF4-FFF2-40B4-BE49-F238E27FC236}">
                  <a16:creationId xmlns:a16="http://schemas.microsoft.com/office/drawing/2014/main" id="{F6F373F2-EBB3-510E-F4C9-A5A75A093748}"/>
                </a:ext>
              </a:extLst>
            </p:cNvPr>
            <p:cNvCxnSpPr/>
            <p:nvPr/>
          </p:nvCxnSpPr>
          <p:spPr>
            <a:xfrm>
              <a:off x="8563627" y="4977672"/>
              <a:ext cx="1181100" cy="0"/>
            </a:xfrm>
            <a:prstGeom prst="line">
              <a:avLst/>
            </a:prstGeom>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74031973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1"/>
        <p:cNvGrpSpPr/>
        <p:nvPr/>
      </p:nvGrpSpPr>
      <p:grpSpPr>
        <a:xfrm>
          <a:off x="0" y="0"/>
          <a:ext cx="0" cy="0"/>
          <a:chOff x="0" y="0"/>
          <a:chExt cx="0" cy="0"/>
        </a:xfrm>
      </p:grpSpPr>
      <p:sp>
        <p:nvSpPr>
          <p:cNvPr id="1292" name="Google Shape;1292;p87"/>
          <p:cNvSpPr txBox="1">
            <a:spLocks noGrp="1"/>
          </p:cNvSpPr>
          <p:nvPr>
            <p:ph type="title" idx="4294967295"/>
          </p:nvPr>
        </p:nvSpPr>
        <p:spPr>
          <a:xfrm>
            <a:off x="479685" y="457199"/>
            <a:ext cx="11102715" cy="772429"/>
          </a:xfrm>
          <a:prstGeom prst="rect">
            <a:avLst/>
          </a:prstGeom>
          <a:noFill/>
          <a:ln>
            <a:noFill/>
          </a:ln>
        </p:spPr>
        <p:style>
          <a:lnRef idx="1">
            <a:schemeClr val="accent6"/>
          </a:lnRef>
          <a:fillRef idx="3">
            <a:schemeClr val="accent6"/>
          </a:fillRef>
          <a:effectRef idx="2">
            <a:schemeClr val="accent6"/>
          </a:effectRef>
          <a:fontRef idx="minor">
            <a:schemeClr val="lt1"/>
          </a:fontRef>
        </p:style>
        <p:txBody>
          <a:bodyPr spcFirstLastPara="1" vert="horz" wrap="square" lIns="121900" tIns="60933" rIns="121900" bIns="60933" rtlCol="0" anchor="ctr" anchorCtr="0">
            <a:normAutofit/>
          </a:bodyPr>
          <a:lstStyle/>
          <a:p>
            <a:pPr algn="ctr">
              <a:lnSpc>
                <a:spcPct val="100000"/>
              </a:lnSpc>
              <a:spcBef>
                <a:spcPts val="0"/>
              </a:spcBef>
              <a:buClr>
                <a:schemeClr val="dk2"/>
              </a:buClr>
              <a:buSzPct val="100000"/>
            </a:pPr>
            <a:r>
              <a:rPr lang="en" sz="2800" b="1" dirty="0">
                <a:solidFill>
                  <a:schemeClr val="bg1"/>
                </a:solidFill>
                <a:latin typeface="Lucida Sans"/>
                <a:ea typeface="Lucida Sans"/>
                <a:cs typeface="Lucida Sans"/>
                <a:sym typeface="Lucida Sans"/>
              </a:rPr>
              <a:t>Dimension Table Detailed Diagram : </a:t>
            </a:r>
            <a:r>
              <a:rPr lang="en" sz="2400" b="1" dirty="0">
                <a:solidFill>
                  <a:schemeClr val="bg1"/>
                </a:solidFill>
              </a:rPr>
              <a:t>User Billing Dimension</a:t>
            </a:r>
            <a:endParaRPr sz="1600" b="1" dirty="0">
              <a:solidFill>
                <a:schemeClr val="bg1"/>
              </a:solidFill>
              <a:latin typeface="Lucida Sans"/>
              <a:ea typeface="Lucida Sans"/>
              <a:cs typeface="Lucida Sans"/>
              <a:sym typeface="Lucida Sans"/>
            </a:endParaRPr>
          </a:p>
        </p:txBody>
      </p:sp>
      <p:grpSp>
        <p:nvGrpSpPr>
          <p:cNvPr id="6" name="Group 5">
            <a:extLst>
              <a:ext uri="{FF2B5EF4-FFF2-40B4-BE49-F238E27FC236}">
                <a16:creationId xmlns:a16="http://schemas.microsoft.com/office/drawing/2014/main" id="{FC32AB31-9393-C2F5-F4D2-BF6C9221118A}"/>
              </a:ext>
            </a:extLst>
          </p:cNvPr>
          <p:cNvGrpSpPr/>
          <p:nvPr/>
        </p:nvGrpSpPr>
        <p:grpSpPr>
          <a:xfrm>
            <a:off x="798178" y="1399309"/>
            <a:ext cx="10520988" cy="5001490"/>
            <a:chOff x="313267" y="876300"/>
            <a:chExt cx="10365316" cy="5524499"/>
          </a:xfrm>
        </p:grpSpPr>
        <p:sp>
          <p:nvSpPr>
            <p:cNvPr id="1293" name="Google Shape;1293;p87"/>
            <p:cNvSpPr/>
            <p:nvPr/>
          </p:nvSpPr>
          <p:spPr>
            <a:xfrm>
              <a:off x="1174749" y="1157287"/>
              <a:ext cx="1320800" cy="3810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bg1"/>
                  </a:solidFill>
                  <a:latin typeface="Arial"/>
                  <a:ea typeface="Arial"/>
                  <a:cs typeface="Arial"/>
                  <a:sym typeface="Arial"/>
                </a:rPr>
                <a:t>Continent</a:t>
              </a:r>
              <a:endParaRPr sz="1600" dirty="0">
                <a:solidFill>
                  <a:schemeClr val="bg1"/>
                </a:solidFill>
              </a:endParaRPr>
            </a:p>
          </p:txBody>
        </p:sp>
        <p:cxnSp>
          <p:nvCxnSpPr>
            <p:cNvPr id="1294" name="Google Shape;1294;p87"/>
            <p:cNvCxnSpPr/>
            <p:nvPr/>
          </p:nvCxnSpPr>
          <p:spPr>
            <a:xfrm>
              <a:off x="1828800" y="2209800"/>
              <a:ext cx="0" cy="3810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cxnSp>
          <p:nvCxnSpPr>
            <p:cNvPr id="1295" name="Google Shape;1295;p87"/>
            <p:cNvCxnSpPr/>
            <p:nvPr/>
          </p:nvCxnSpPr>
          <p:spPr>
            <a:xfrm>
              <a:off x="1828800" y="2933700"/>
              <a:ext cx="0" cy="3810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296" name="Google Shape;1296;p87"/>
            <p:cNvSpPr/>
            <p:nvPr/>
          </p:nvSpPr>
          <p:spPr>
            <a:xfrm>
              <a:off x="1267883" y="1822451"/>
              <a:ext cx="1320800" cy="4572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600" dirty="0">
                  <a:solidFill>
                    <a:schemeClr val="bg1"/>
                  </a:solidFill>
                  <a:latin typeface="Arial"/>
                  <a:ea typeface="Arial"/>
                  <a:cs typeface="Arial"/>
                  <a:sym typeface="Arial"/>
                </a:rPr>
                <a:t>Country</a:t>
              </a:r>
              <a:endParaRPr sz="1600" dirty="0">
                <a:solidFill>
                  <a:schemeClr val="bg1"/>
                </a:solidFill>
              </a:endParaRPr>
            </a:p>
          </p:txBody>
        </p:sp>
        <p:sp>
          <p:nvSpPr>
            <p:cNvPr id="1297" name="Google Shape;1297;p87"/>
            <p:cNvSpPr/>
            <p:nvPr/>
          </p:nvSpPr>
          <p:spPr>
            <a:xfrm>
              <a:off x="1236133" y="2614612"/>
              <a:ext cx="1320800" cy="4572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State</a:t>
              </a:r>
              <a:endParaRPr sz="1600">
                <a:solidFill>
                  <a:schemeClr val="bg1"/>
                </a:solidFill>
              </a:endParaRPr>
            </a:p>
          </p:txBody>
        </p:sp>
        <p:cxnSp>
          <p:nvCxnSpPr>
            <p:cNvPr id="1298" name="Google Shape;1298;p87"/>
            <p:cNvCxnSpPr/>
            <p:nvPr/>
          </p:nvCxnSpPr>
          <p:spPr>
            <a:xfrm flipH="1">
              <a:off x="8659283" y="3641726"/>
              <a:ext cx="12700" cy="376237"/>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299" name="Google Shape;1299;p87"/>
            <p:cNvSpPr/>
            <p:nvPr/>
          </p:nvSpPr>
          <p:spPr>
            <a:xfrm>
              <a:off x="7988300" y="4667251"/>
              <a:ext cx="1320800" cy="4572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Minute</a:t>
              </a:r>
              <a:endParaRPr sz="1600">
                <a:solidFill>
                  <a:schemeClr val="bg1"/>
                </a:solidFill>
              </a:endParaRPr>
            </a:p>
          </p:txBody>
        </p:sp>
        <p:sp>
          <p:nvSpPr>
            <p:cNvPr id="1300" name="Google Shape;1300;p87"/>
            <p:cNvSpPr/>
            <p:nvPr/>
          </p:nvSpPr>
          <p:spPr>
            <a:xfrm>
              <a:off x="4303183" y="5377497"/>
              <a:ext cx="2032000" cy="6858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800"/>
              </a:pPr>
              <a:r>
                <a:rPr lang="en" sz="1600">
                  <a:solidFill>
                    <a:schemeClr val="bg1"/>
                  </a:solidFill>
                  <a:latin typeface="Arial"/>
                  <a:ea typeface="Arial"/>
                  <a:cs typeface="Arial"/>
                  <a:sym typeface="Arial"/>
                </a:rPr>
                <a:t>Subscription</a:t>
              </a:r>
              <a:endParaRPr sz="1600">
                <a:solidFill>
                  <a:schemeClr val="bg1"/>
                </a:solidFill>
              </a:endParaRPr>
            </a:p>
            <a:p>
              <a:pPr algn="ctr">
                <a:buClr>
                  <a:schemeClr val="dk1"/>
                </a:buClr>
                <a:buSzPts val="1800"/>
              </a:pPr>
              <a:r>
                <a:rPr lang="en" sz="1600">
                  <a:solidFill>
                    <a:schemeClr val="bg1"/>
                  </a:solidFill>
                  <a:latin typeface="Arial"/>
                  <a:ea typeface="Arial"/>
                  <a:cs typeface="Arial"/>
                  <a:sym typeface="Arial"/>
                </a:rPr>
                <a:t> Charge </a:t>
              </a:r>
              <a:endParaRPr sz="1600">
                <a:solidFill>
                  <a:schemeClr val="bg1"/>
                </a:solidFill>
              </a:endParaRPr>
            </a:p>
          </p:txBody>
        </p:sp>
        <p:cxnSp>
          <p:nvCxnSpPr>
            <p:cNvPr id="1301" name="Google Shape;1301;p87"/>
            <p:cNvCxnSpPr>
              <a:stCxn id="1302" idx="1"/>
            </p:cNvCxnSpPr>
            <p:nvPr/>
          </p:nvCxnSpPr>
          <p:spPr>
            <a:xfrm flipH="1">
              <a:off x="6335267" y="5662612"/>
              <a:ext cx="1648800" cy="576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cxnSp>
          <p:nvCxnSpPr>
            <p:cNvPr id="1306" name="Google Shape;1306;p87"/>
            <p:cNvCxnSpPr>
              <a:cxnSpLocks/>
              <a:stCxn id="1307" idx="3"/>
            </p:cNvCxnSpPr>
            <p:nvPr/>
          </p:nvCxnSpPr>
          <p:spPr>
            <a:xfrm flipV="1">
              <a:off x="2842683" y="5699931"/>
              <a:ext cx="1410000" cy="397656"/>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08" name="Google Shape;1308;p87"/>
            <p:cNvSpPr/>
            <p:nvPr/>
          </p:nvSpPr>
          <p:spPr>
            <a:xfrm>
              <a:off x="4988983" y="4001135"/>
              <a:ext cx="2032000" cy="6858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800"/>
              </a:pPr>
              <a:r>
                <a:rPr lang="en" sz="1600" dirty="0">
                  <a:solidFill>
                    <a:schemeClr val="bg1"/>
                  </a:solidFill>
                  <a:latin typeface="Arial"/>
                  <a:ea typeface="Arial"/>
                  <a:cs typeface="Arial"/>
                  <a:sym typeface="Arial"/>
                </a:rPr>
                <a:t>Subscription</a:t>
              </a:r>
              <a:endParaRPr sz="1600" dirty="0">
                <a:solidFill>
                  <a:schemeClr val="bg1"/>
                </a:solidFill>
              </a:endParaRPr>
            </a:p>
            <a:p>
              <a:pPr algn="ctr">
                <a:buClr>
                  <a:schemeClr val="dk1"/>
                </a:buClr>
                <a:buSzPts val="1800"/>
              </a:pPr>
              <a:r>
                <a:rPr lang="en" sz="1600" dirty="0">
                  <a:solidFill>
                    <a:schemeClr val="bg1"/>
                  </a:solidFill>
                  <a:latin typeface="Arial"/>
                  <a:ea typeface="Arial"/>
                  <a:cs typeface="Arial"/>
                  <a:sym typeface="Arial"/>
                </a:rPr>
                <a:t> Plan</a:t>
              </a:r>
              <a:endParaRPr sz="1600" dirty="0">
                <a:solidFill>
                  <a:schemeClr val="bg1"/>
                </a:solidFill>
              </a:endParaRPr>
            </a:p>
          </p:txBody>
        </p:sp>
        <p:sp>
          <p:nvSpPr>
            <p:cNvPr id="1309" name="Google Shape;1309;p87"/>
            <p:cNvSpPr txBox="1"/>
            <p:nvPr/>
          </p:nvSpPr>
          <p:spPr>
            <a:xfrm>
              <a:off x="4421716" y="4245610"/>
              <a:ext cx="6224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800"/>
              </a:pPr>
              <a:r>
                <a:rPr lang="en" sz="1600" dirty="0">
                  <a:solidFill>
                    <a:schemeClr val="bg1"/>
                  </a:solidFill>
                  <a:latin typeface="Arial"/>
                  <a:ea typeface="Arial"/>
                  <a:cs typeface="Arial"/>
                  <a:sym typeface="Arial"/>
                </a:rPr>
                <a:t>(5)</a:t>
              </a:r>
              <a:endParaRPr sz="1600" dirty="0">
                <a:solidFill>
                  <a:schemeClr val="bg1"/>
                </a:solidFill>
              </a:endParaRPr>
            </a:p>
          </p:txBody>
        </p:sp>
        <p:cxnSp>
          <p:nvCxnSpPr>
            <p:cNvPr id="1310" name="Google Shape;1310;p87"/>
            <p:cNvCxnSpPr/>
            <p:nvPr/>
          </p:nvCxnSpPr>
          <p:spPr>
            <a:xfrm>
              <a:off x="6004983" y="4686935"/>
              <a:ext cx="0" cy="6904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11" name="Google Shape;1311;p87"/>
            <p:cNvSpPr/>
            <p:nvPr/>
          </p:nvSpPr>
          <p:spPr>
            <a:xfrm>
              <a:off x="8060267" y="3336925"/>
              <a:ext cx="1168400" cy="349251"/>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200"/>
              </a:pPr>
              <a:r>
                <a:rPr lang="en" sz="1600">
                  <a:solidFill>
                    <a:schemeClr val="bg1"/>
                  </a:solidFill>
                  <a:latin typeface="Arial"/>
                  <a:ea typeface="Arial"/>
                  <a:cs typeface="Arial"/>
                  <a:sym typeface="Arial"/>
                </a:rPr>
                <a:t>Day</a:t>
              </a:r>
              <a:endParaRPr sz="1600">
                <a:solidFill>
                  <a:schemeClr val="bg1"/>
                </a:solidFill>
              </a:endParaRPr>
            </a:p>
          </p:txBody>
        </p:sp>
        <p:sp>
          <p:nvSpPr>
            <p:cNvPr id="1312" name="Google Shape;1312;p87"/>
            <p:cNvSpPr/>
            <p:nvPr/>
          </p:nvSpPr>
          <p:spPr>
            <a:xfrm>
              <a:off x="7990416" y="876300"/>
              <a:ext cx="1320800" cy="3810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year</a:t>
              </a:r>
              <a:endParaRPr sz="1600">
                <a:solidFill>
                  <a:schemeClr val="bg1"/>
                </a:solidFill>
              </a:endParaRPr>
            </a:p>
          </p:txBody>
        </p:sp>
        <p:cxnSp>
          <p:nvCxnSpPr>
            <p:cNvPr id="1313" name="Google Shape;1313;p87"/>
            <p:cNvCxnSpPr/>
            <p:nvPr/>
          </p:nvCxnSpPr>
          <p:spPr>
            <a:xfrm>
              <a:off x="8650816" y="1292225"/>
              <a:ext cx="0" cy="4572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14" name="Google Shape;1314;p87"/>
            <p:cNvSpPr/>
            <p:nvPr/>
          </p:nvSpPr>
          <p:spPr>
            <a:xfrm>
              <a:off x="7937500" y="1757363"/>
              <a:ext cx="1422400" cy="3810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quarter</a:t>
              </a:r>
              <a:endParaRPr sz="1600">
                <a:solidFill>
                  <a:schemeClr val="bg1"/>
                </a:solidFill>
              </a:endParaRPr>
            </a:p>
          </p:txBody>
        </p:sp>
        <p:cxnSp>
          <p:nvCxnSpPr>
            <p:cNvPr id="1315" name="Google Shape;1315;p87"/>
            <p:cNvCxnSpPr/>
            <p:nvPr/>
          </p:nvCxnSpPr>
          <p:spPr>
            <a:xfrm>
              <a:off x="8671983" y="2138363"/>
              <a:ext cx="0" cy="3810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16" name="Google Shape;1316;p87"/>
            <p:cNvSpPr/>
            <p:nvPr/>
          </p:nvSpPr>
          <p:spPr>
            <a:xfrm>
              <a:off x="7967134" y="2565401"/>
              <a:ext cx="1409700" cy="395287"/>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month</a:t>
              </a:r>
              <a:endParaRPr sz="1600">
                <a:solidFill>
                  <a:schemeClr val="bg1"/>
                </a:solidFill>
              </a:endParaRPr>
            </a:p>
          </p:txBody>
        </p:sp>
        <p:sp>
          <p:nvSpPr>
            <p:cNvPr id="1318" name="Google Shape;1318;p87"/>
            <p:cNvSpPr txBox="1"/>
            <p:nvPr/>
          </p:nvSpPr>
          <p:spPr>
            <a:xfrm>
              <a:off x="715433" y="1196976"/>
              <a:ext cx="8890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(6)</a:t>
              </a:r>
              <a:endParaRPr sz="1600">
                <a:solidFill>
                  <a:schemeClr val="bg1"/>
                </a:solidFill>
              </a:endParaRPr>
            </a:p>
          </p:txBody>
        </p:sp>
        <p:sp>
          <p:nvSpPr>
            <p:cNvPr id="1319" name="Google Shape;1319;p87"/>
            <p:cNvSpPr txBox="1"/>
            <p:nvPr/>
          </p:nvSpPr>
          <p:spPr>
            <a:xfrm>
              <a:off x="543983" y="1916113"/>
              <a:ext cx="802216"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(176)</a:t>
              </a:r>
              <a:endParaRPr sz="1600">
                <a:solidFill>
                  <a:schemeClr val="bg1"/>
                </a:solidFill>
              </a:endParaRPr>
            </a:p>
          </p:txBody>
        </p:sp>
        <p:sp>
          <p:nvSpPr>
            <p:cNvPr id="1320" name="Google Shape;1320;p87"/>
            <p:cNvSpPr txBox="1"/>
            <p:nvPr/>
          </p:nvSpPr>
          <p:spPr>
            <a:xfrm>
              <a:off x="313267" y="2644776"/>
              <a:ext cx="12192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dirty="0">
                  <a:solidFill>
                    <a:schemeClr val="bg1"/>
                  </a:solidFill>
                  <a:latin typeface="Arial"/>
                  <a:ea typeface="Arial"/>
                  <a:cs typeface="Arial"/>
                  <a:sym typeface="Arial"/>
                </a:rPr>
                <a:t>(4500)</a:t>
              </a:r>
              <a:endParaRPr sz="1600" dirty="0">
                <a:solidFill>
                  <a:schemeClr val="bg1"/>
                </a:solidFill>
              </a:endParaRPr>
            </a:p>
          </p:txBody>
        </p:sp>
        <p:sp>
          <p:nvSpPr>
            <p:cNvPr id="1321" name="Google Shape;1321;p87"/>
            <p:cNvSpPr txBox="1"/>
            <p:nvPr/>
          </p:nvSpPr>
          <p:spPr>
            <a:xfrm>
              <a:off x="9309101" y="4071938"/>
              <a:ext cx="933449"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(8760)</a:t>
              </a:r>
              <a:endParaRPr sz="1600">
                <a:solidFill>
                  <a:schemeClr val="bg1"/>
                </a:solidFill>
              </a:endParaRPr>
            </a:p>
          </p:txBody>
        </p:sp>
        <p:sp>
          <p:nvSpPr>
            <p:cNvPr id="1322" name="Google Shape;1322;p87"/>
            <p:cNvSpPr txBox="1"/>
            <p:nvPr/>
          </p:nvSpPr>
          <p:spPr>
            <a:xfrm>
              <a:off x="9188449" y="3311526"/>
              <a:ext cx="802216"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(365)</a:t>
              </a:r>
              <a:endParaRPr sz="1600">
                <a:solidFill>
                  <a:schemeClr val="bg1"/>
                </a:solidFill>
              </a:endParaRPr>
            </a:p>
          </p:txBody>
        </p:sp>
        <p:sp>
          <p:nvSpPr>
            <p:cNvPr id="1323" name="Google Shape;1323;p87"/>
            <p:cNvSpPr txBox="1"/>
            <p:nvPr/>
          </p:nvSpPr>
          <p:spPr>
            <a:xfrm>
              <a:off x="9171497" y="903301"/>
              <a:ext cx="8024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marL="486821" indent="-340774">
                <a:buClr>
                  <a:schemeClr val="dk1"/>
                </a:buClr>
                <a:buSzPts val="1400"/>
              </a:pPr>
              <a:r>
                <a:rPr lang="en" sz="1600">
                  <a:solidFill>
                    <a:schemeClr val="bg1"/>
                  </a:solidFill>
                  <a:latin typeface="Lucida Sans"/>
                  <a:ea typeface="Lucida Sans"/>
                  <a:cs typeface="Lucida Sans"/>
                  <a:sym typeface="Lucida Sans"/>
                </a:rPr>
                <a:t>(1)</a:t>
              </a:r>
              <a:endParaRPr sz="1600">
                <a:solidFill>
                  <a:schemeClr val="bg1"/>
                </a:solidFill>
              </a:endParaRPr>
            </a:p>
          </p:txBody>
        </p:sp>
        <p:sp>
          <p:nvSpPr>
            <p:cNvPr id="1324" name="Google Shape;1324;p87"/>
            <p:cNvSpPr txBox="1"/>
            <p:nvPr/>
          </p:nvSpPr>
          <p:spPr>
            <a:xfrm>
              <a:off x="9167261" y="1735133"/>
              <a:ext cx="8892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marL="486821" indent="-340774">
                <a:buClr>
                  <a:schemeClr val="dk1"/>
                </a:buClr>
                <a:buSzPts val="1400"/>
              </a:pPr>
              <a:r>
                <a:rPr lang="en" sz="1600">
                  <a:solidFill>
                    <a:schemeClr val="bg1"/>
                  </a:solidFill>
                  <a:latin typeface="Lucida Sans"/>
                  <a:ea typeface="Lucida Sans"/>
                  <a:cs typeface="Lucida Sans"/>
                  <a:sym typeface="Lucida Sans"/>
                </a:rPr>
                <a:t>(4)</a:t>
              </a:r>
              <a:endParaRPr sz="1600">
                <a:solidFill>
                  <a:schemeClr val="bg1"/>
                </a:solidFill>
              </a:endParaRPr>
            </a:p>
          </p:txBody>
        </p:sp>
        <p:sp>
          <p:nvSpPr>
            <p:cNvPr id="1325" name="Google Shape;1325;p87"/>
            <p:cNvSpPr txBox="1"/>
            <p:nvPr/>
          </p:nvSpPr>
          <p:spPr>
            <a:xfrm>
              <a:off x="9311217" y="2611437"/>
              <a:ext cx="8509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marL="486821" indent="-340774">
                <a:buClr>
                  <a:schemeClr val="dk1"/>
                </a:buClr>
                <a:buSzPts val="1400"/>
              </a:pPr>
              <a:r>
                <a:rPr lang="en" sz="1600">
                  <a:solidFill>
                    <a:schemeClr val="bg1"/>
                  </a:solidFill>
                  <a:latin typeface="Lucida Sans"/>
                  <a:ea typeface="Lucida Sans"/>
                  <a:cs typeface="Lucida Sans"/>
                  <a:sym typeface="Lucida Sans"/>
                </a:rPr>
                <a:t>(12)</a:t>
              </a:r>
              <a:endParaRPr sz="1600">
                <a:solidFill>
                  <a:schemeClr val="bg1"/>
                </a:solidFill>
              </a:endParaRPr>
            </a:p>
          </p:txBody>
        </p:sp>
        <p:sp>
          <p:nvSpPr>
            <p:cNvPr id="1326" name="Google Shape;1326;p87"/>
            <p:cNvSpPr/>
            <p:nvPr/>
          </p:nvSpPr>
          <p:spPr>
            <a:xfrm>
              <a:off x="7988300" y="4024312"/>
              <a:ext cx="1320800" cy="3810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Hour</a:t>
              </a:r>
              <a:endParaRPr sz="1600">
                <a:solidFill>
                  <a:schemeClr val="bg1"/>
                </a:solidFill>
              </a:endParaRPr>
            </a:p>
          </p:txBody>
        </p:sp>
        <p:cxnSp>
          <p:nvCxnSpPr>
            <p:cNvPr id="1327" name="Google Shape;1327;p87"/>
            <p:cNvCxnSpPr/>
            <p:nvPr/>
          </p:nvCxnSpPr>
          <p:spPr>
            <a:xfrm flipH="1">
              <a:off x="8671984" y="2949575"/>
              <a:ext cx="4233" cy="415925"/>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28" name="Google Shape;1328;p87"/>
            <p:cNvSpPr txBox="1"/>
            <p:nvPr/>
          </p:nvSpPr>
          <p:spPr>
            <a:xfrm>
              <a:off x="9345083" y="4676776"/>
              <a:ext cx="1200149"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(525600)</a:t>
              </a:r>
              <a:endParaRPr sz="1600">
                <a:solidFill>
                  <a:schemeClr val="bg1"/>
                </a:solidFill>
              </a:endParaRPr>
            </a:p>
          </p:txBody>
        </p:sp>
        <p:sp>
          <p:nvSpPr>
            <p:cNvPr id="1329" name="Google Shape;1329;p87"/>
            <p:cNvSpPr txBox="1"/>
            <p:nvPr/>
          </p:nvSpPr>
          <p:spPr>
            <a:xfrm>
              <a:off x="1214967" y="3324226"/>
              <a:ext cx="1297516" cy="369887"/>
            </a:xfrm>
            <a:prstGeom prst="rect">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bg1"/>
                  </a:solidFill>
                  <a:latin typeface="Arial"/>
                  <a:ea typeface="Arial"/>
                  <a:cs typeface="Arial"/>
                  <a:sym typeface="Arial"/>
                </a:rPr>
                <a:t>Provinces</a:t>
              </a:r>
              <a:endParaRPr sz="1600" dirty="0">
                <a:solidFill>
                  <a:schemeClr val="bg1"/>
                </a:solidFill>
              </a:endParaRPr>
            </a:p>
          </p:txBody>
        </p:sp>
        <p:sp>
          <p:nvSpPr>
            <p:cNvPr id="1330" name="Google Shape;1330;p87"/>
            <p:cNvSpPr txBox="1"/>
            <p:nvPr/>
          </p:nvSpPr>
          <p:spPr>
            <a:xfrm>
              <a:off x="1257300" y="4049713"/>
              <a:ext cx="1236133" cy="361951"/>
            </a:xfrm>
            <a:prstGeom prst="rect">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bg1"/>
                  </a:solidFill>
                  <a:latin typeface="Arial"/>
                  <a:ea typeface="Arial"/>
                  <a:cs typeface="Arial"/>
                  <a:sym typeface="Arial"/>
                </a:rPr>
                <a:t>City</a:t>
              </a:r>
              <a:endParaRPr sz="1600" dirty="0">
                <a:solidFill>
                  <a:schemeClr val="bg1"/>
                </a:solidFill>
              </a:endParaRPr>
            </a:p>
          </p:txBody>
        </p:sp>
        <p:sp>
          <p:nvSpPr>
            <p:cNvPr id="1331" name="Google Shape;1331;p87"/>
            <p:cNvSpPr txBox="1"/>
            <p:nvPr/>
          </p:nvSpPr>
          <p:spPr>
            <a:xfrm>
              <a:off x="1267883" y="4872038"/>
              <a:ext cx="1244600" cy="441325"/>
            </a:xfrm>
            <a:prstGeom prst="rect">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Zip code</a:t>
              </a:r>
              <a:endParaRPr sz="1600">
                <a:solidFill>
                  <a:schemeClr val="bg1"/>
                </a:solidFill>
              </a:endParaRPr>
            </a:p>
          </p:txBody>
        </p:sp>
        <p:sp>
          <p:nvSpPr>
            <p:cNvPr id="1307" name="Google Shape;1307;p87"/>
            <p:cNvSpPr txBox="1"/>
            <p:nvPr/>
          </p:nvSpPr>
          <p:spPr>
            <a:xfrm>
              <a:off x="609600" y="5794374"/>
              <a:ext cx="2233083" cy="606425"/>
            </a:xfrm>
            <a:prstGeom prst="rect">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bg1"/>
                  </a:solidFill>
                  <a:latin typeface="Arial"/>
                  <a:ea typeface="Arial"/>
                  <a:cs typeface="Arial"/>
                  <a:sym typeface="Arial"/>
                </a:rPr>
                <a:t>Latitude\Longitude</a:t>
              </a:r>
              <a:endParaRPr sz="1600" dirty="0">
                <a:solidFill>
                  <a:schemeClr val="bg1"/>
                </a:solidFill>
              </a:endParaRPr>
            </a:p>
          </p:txBody>
        </p:sp>
        <p:cxnSp>
          <p:nvCxnSpPr>
            <p:cNvPr id="1332" name="Google Shape;1332;p87"/>
            <p:cNvCxnSpPr/>
            <p:nvPr/>
          </p:nvCxnSpPr>
          <p:spPr>
            <a:xfrm flipH="1">
              <a:off x="1784350" y="3694112"/>
              <a:ext cx="78316" cy="334963"/>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cxnSp>
          <p:nvCxnSpPr>
            <p:cNvPr id="1333" name="Google Shape;1333;p87"/>
            <p:cNvCxnSpPr/>
            <p:nvPr/>
          </p:nvCxnSpPr>
          <p:spPr>
            <a:xfrm>
              <a:off x="1875368" y="4411663"/>
              <a:ext cx="29633" cy="420687"/>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cxnSp>
          <p:nvCxnSpPr>
            <p:cNvPr id="1334" name="Google Shape;1334;p87"/>
            <p:cNvCxnSpPr/>
            <p:nvPr/>
          </p:nvCxnSpPr>
          <p:spPr>
            <a:xfrm>
              <a:off x="1890183" y="5313363"/>
              <a:ext cx="67733" cy="481012"/>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02" name="Google Shape;1302;p87"/>
            <p:cNvSpPr/>
            <p:nvPr/>
          </p:nvSpPr>
          <p:spPr>
            <a:xfrm>
              <a:off x="7984067" y="5434012"/>
              <a:ext cx="1320800" cy="4572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a:solidFill>
                    <a:schemeClr val="bg1"/>
                  </a:solidFill>
                  <a:latin typeface="Arial"/>
                  <a:ea typeface="Arial"/>
                  <a:cs typeface="Arial"/>
                  <a:sym typeface="Arial"/>
                </a:rPr>
                <a:t>Seconds</a:t>
              </a:r>
              <a:endParaRPr sz="1600">
                <a:solidFill>
                  <a:schemeClr val="bg1"/>
                </a:solidFill>
              </a:endParaRPr>
            </a:p>
          </p:txBody>
        </p:sp>
        <p:sp>
          <p:nvSpPr>
            <p:cNvPr id="1335" name="Google Shape;1335;p87"/>
            <p:cNvSpPr txBox="1"/>
            <p:nvPr/>
          </p:nvSpPr>
          <p:spPr>
            <a:xfrm>
              <a:off x="9345083" y="5486401"/>
              <a:ext cx="1333500" cy="407893"/>
            </a:xfrm>
            <a:prstGeom prst="rect">
              <a:avLst/>
            </a:prstGeom>
            <a:noFill/>
            <a:ln>
              <a:noFill/>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t" anchorCtr="0">
              <a:spAutoFit/>
            </a:bodyPr>
            <a:lstStyle/>
            <a:p>
              <a:pPr>
                <a:buClr>
                  <a:schemeClr val="dk1"/>
                </a:buClr>
                <a:buSzPts val="1400"/>
              </a:pPr>
              <a:r>
                <a:rPr lang="en" sz="1600">
                  <a:solidFill>
                    <a:schemeClr val="bg1"/>
                  </a:solidFill>
                  <a:latin typeface="Arial"/>
                  <a:ea typeface="Arial"/>
                  <a:cs typeface="Arial"/>
                  <a:sym typeface="Arial"/>
                </a:rPr>
                <a:t>(3153600)</a:t>
              </a:r>
              <a:endParaRPr sz="1600">
                <a:solidFill>
                  <a:schemeClr val="bg1"/>
                </a:solidFill>
              </a:endParaRPr>
            </a:p>
          </p:txBody>
        </p:sp>
        <p:cxnSp>
          <p:nvCxnSpPr>
            <p:cNvPr id="1336" name="Google Shape;1336;p87"/>
            <p:cNvCxnSpPr/>
            <p:nvPr/>
          </p:nvCxnSpPr>
          <p:spPr>
            <a:xfrm flipH="1">
              <a:off x="8636000" y="4413251"/>
              <a:ext cx="8467" cy="263525"/>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cxnSp>
          <p:nvCxnSpPr>
            <p:cNvPr id="1337" name="Google Shape;1337;p87"/>
            <p:cNvCxnSpPr/>
            <p:nvPr/>
          </p:nvCxnSpPr>
          <p:spPr>
            <a:xfrm flipH="1">
              <a:off x="8631767" y="5148263"/>
              <a:ext cx="8467" cy="263525"/>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sp>
          <p:nvSpPr>
            <p:cNvPr id="1338" name="Google Shape;1338;p87"/>
            <p:cNvSpPr/>
            <p:nvPr/>
          </p:nvSpPr>
          <p:spPr>
            <a:xfrm>
              <a:off x="3359148" y="2290127"/>
              <a:ext cx="1409687" cy="381000"/>
            </a:xfrm>
            <a:prstGeom prst="flowChartProcess">
              <a:avLst/>
            </a:prstGeom>
            <a:noFill/>
            <a:ln>
              <a:headEnd type="none" w="sm" len="sm"/>
              <a:tailEnd type="none" w="sm" len="sm"/>
            </a:ln>
          </p:spPr>
          <p:style>
            <a:lnRef idx="2">
              <a:schemeClr val="accent6"/>
            </a:lnRef>
            <a:fillRef idx="1">
              <a:schemeClr val="lt1"/>
            </a:fillRef>
            <a:effectRef idx="0">
              <a:schemeClr val="accent6"/>
            </a:effectRef>
            <a:fontRef idx="minor">
              <a:schemeClr val="dk1"/>
            </a:fontRef>
          </p:style>
          <p:txBody>
            <a:bodyPr spcFirstLastPara="1" wrap="square" lIns="121900" tIns="60933" rIns="121900" bIns="60933" anchor="ctr" anchorCtr="0">
              <a:noAutofit/>
            </a:bodyPr>
            <a:lstStyle/>
            <a:p>
              <a:pPr algn="ctr">
                <a:buClr>
                  <a:schemeClr val="dk1"/>
                </a:buClr>
                <a:buSzPts val="1400"/>
              </a:pPr>
              <a:r>
                <a:rPr lang="en" sz="1600" dirty="0">
                  <a:solidFill>
                    <a:schemeClr val="bg1"/>
                  </a:solidFill>
                  <a:latin typeface="Arial"/>
                  <a:ea typeface="Arial"/>
                  <a:cs typeface="Arial"/>
                  <a:sym typeface="Arial"/>
                </a:rPr>
                <a:t>C</a:t>
              </a:r>
              <a:r>
                <a:rPr lang="en" sz="1600" dirty="0">
                  <a:solidFill>
                    <a:schemeClr val="bg1"/>
                  </a:solidFill>
                </a:rPr>
                <a:t>urrency</a:t>
              </a:r>
              <a:endParaRPr sz="1600" dirty="0">
                <a:solidFill>
                  <a:schemeClr val="bg1"/>
                </a:solidFill>
              </a:endParaRPr>
            </a:p>
          </p:txBody>
        </p:sp>
        <p:cxnSp>
          <p:nvCxnSpPr>
            <p:cNvPr id="1339" name="Google Shape;1339;p87"/>
            <p:cNvCxnSpPr>
              <a:cxnSpLocks/>
              <a:stCxn id="1338" idx="2"/>
            </p:cNvCxnSpPr>
            <p:nvPr/>
          </p:nvCxnSpPr>
          <p:spPr>
            <a:xfrm>
              <a:off x="4063992" y="2671127"/>
              <a:ext cx="541557" cy="2714800"/>
            </a:xfrm>
            <a:prstGeom prst="straightConnector1">
              <a:avLst/>
            </a:prstGeom>
            <a:ln>
              <a:headEnd type="none" w="med" len="med"/>
              <a:tailEnd type="triangle" w="med" len="med"/>
            </a:ln>
          </p:spPr>
          <p:style>
            <a:lnRef idx="2">
              <a:schemeClr val="accent6"/>
            </a:lnRef>
            <a:fillRef idx="1">
              <a:schemeClr val="lt1"/>
            </a:fillRef>
            <a:effectRef idx="0">
              <a:schemeClr val="accent6"/>
            </a:effectRef>
            <a:fontRef idx="minor">
              <a:schemeClr val="dk1"/>
            </a:fontRef>
          </p:style>
        </p:cxnSp>
      </p:gr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43"/>
        <p:cNvGrpSpPr/>
        <p:nvPr/>
      </p:nvGrpSpPr>
      <p:grpSpPr>
        <a:xfrm>
          <a:off x="0" y="0"/>
          <a:ext cx="0" cy="0"/>
          <a:chOff x="0" y="0"/>
          <a:chExt cx="0" cy="0"/>
        </a:xfrm>
      </p:grpSpPr>
      <p:sp>
        <p:nvSpPr>
          <p:cNvPr id="1344" name="Google Shape;1344;p88"/>
          <p:cNvSpPr txBox="1">
            <a:spLocks noGrp="1"/>
          </p:cNvSpPr>
          <p:nvPr>
            <p:ph type="title"/>
          </p:nvPr>
        </p:nvSpPr>
        <p:spPr>
          <a:xfrm>
            <a:off x="1981200" y="152401"/>
            <a:ext cx="8229600" cy="563563"/>
          </a:xfrm>
          <a:prstGeom prst="rect">
            <a:avLst/>
          </a:prstGeom>
          <a:noFill/>
          <a:ln>
            <a:noFill/>
          </a:ln>
        </p:spPr>
        <p:txBody>
          <a:bodyPr spcFirstLastPara="1" vert="horz" wrap="square" lIns="91433" tIns="45700" rIns="91433" bIns="45700" rtlCol="0" anchor="ctr" anchorCtr="0">
            <a:normAutofit/>
          </a:bodyPr>
          <a:lstStyle/>
          <a:p>
            <a:pPr algn="ctr"/>
            <a:r>
              <a:rPr lang="en" sz="2800" b="1" dirty="0">
                <a:solidFill>
                  <a:schemeClr val="bg1"/>
                </a:solidFill>
              </a:rPr>
              <a:t>Dimension Attribute Detail Descriptions</a:t>
            </a:r>
            <a:endParaRPr sz="2800" b="1" dirty="0">
              <a:solidFill>
                <a:schemeClr val="bg1"/>
              </a:solidFill>
            </a:endParaRPr>
          </a:p>
        </p:txBody>
      </p:sp>
      <p:graphicFrame>
        <p:nvGraphicFramePr>
          <p:cNvPr id="1345" name="Google Shape;1345;p88"/>
          <p:cNvGraphicFramePr/>
          <p:nvPr>
            <p:extLst>
              <p:ext uri="{D42A27DB-BD31-4B8C-83A1-F6EECF244321}">
                <p14:modId xmlns:p14="http://schemas.microsoft.com/office/powerpoint/2010/main" val="2158338012"/>
              </p:ext>
            </p:extLst>
          </p:nvPr>
        </p:nvGraphicFramePr>
        <p:xfrm>
          <a:off x="667583" y="715964"/>
          <a:ext cx="10856833" cy="5709817"/>
        </p:xfrm>
        <a:graphic>
          <a:graphicData uri="http://schemas.openxmlformats.org/drawingml/2006/table">
            <a:tbl>
              <a:tblPr>
                <a:tableStyleId>{08FB837D-C827-4EFA-A057-4D05807E0F7C}</a:tableStyleId>
              </a:tblPr>
              <a:tblGrid>
                <a:gridCol w="1979267">
                  <a:extLst>
                    <a:ext uri="{9D8B030D-6E8A-4147-A177-3AD203B41FA5}">
                      <a16:colId xmlns:a16="http://schemas.microsoft.com/office/drawing/2014/main" val="20000"/>
                    </a:ext>
                  </a:extLst>
                </a:gridCol>
                <a:gridCol w="4024633">
                  <a:extLst>
                    <a:ext uri="{9D8B030D-6E8A-4147-A177-3AD203B41FA5}">
                      <a16:colId xmlns:a16="http://schemas.microsoft.com/office/drawing/2014/main" val="20001"/>
                    </a:ext>
                  </a:extLst>
                </a:gridCol>
                <a:gridCol w="1516533">
                  <a:extLst>
                    <a:ext uri="{9D8B030D-6E8A-4147-A177-3AD203B41FA5}">
                      <a16:colId xmlns:a16="http://schemas.microsoft.com/office/drawing/2014/main" val="20002"/>
                    </a:ext>
                  </a:extLst>
                </a:gridCol>
                <a:gridCol w="1743600">
                  <a:extLst>
                    <a:ext uri="{9D8B030D-6E8A-4147-A177-3AD203B41FA5}">
                      <a16:colId xmlns:a16="http://schemas.microsoft.com/office/drawing/2014/main" val="20003"/>
                    </a:ext>
                  </a:extLst>
                </a:gridCol>
                <a:gridCol w="1592800">
                  <a:extLst>
                    <a:ext uri="{9D8B030D-6E8A-4147-A177-3AD203B41FA5}">
                      <a16:colId xmlns:a16="http://schemas.microsoft.com/office/drawing/2014/main" val="20004"/>
                    </a:ext>
                  </a:extLst>
                </a:gridCol>
              </a:tblGrid>
              <a:tr h="375947">
                <a:tc>
                  <a:txBody>
                    <a:bodyPr/>
                    <a:lstStyle/>
                    <a:p>
                      <a:pPr marL="279400" marR="0" lvl="0" indent="-203200" algn="ctr" rtl="0">
                        <a:lnSpc>
                          <a:spcPct val="100000"/>
                        </a:lnSpc>
                        <a:spcBef>
                          <a:spcPts val="0"/>
                        </a:spcBef>
                        <a:spcAft>
                          <a:spcPts val="0"/>
                        </a:spcAft>
                        <a:buClr>
                          <a:schemeClr val="dk1"/>
                        </a:buClr>
                        <a:buSzPts val="600"/>
                        <a:buFont typeface="Arial"/>
                        <a:buNone/>
                      </a:pPr>
                      <a:r>
                        <a:rPr lang="en" sz="1400" b="1" u="none" strike="noStrike" cap="none" dirty="0">
                          <a:solidFill>
                            <a:schemeClr val="bg1"/>
                          </a:solidFill>
                          <a:sym typeface="Arial"/>
                        </a:rPr>
                        <a:t>Attribute Name</a:t>
                      </a:r>
                      <a:endParaRPr sz="1400" b="1" i="0" u="none" strike="noStrike" cap="none" dirty="0">
                        <a:solidFill>
                          <a:schemeClr val="bg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400" b="1" u="none" strike="noStrike" cap="none" dirty="0">
                          <a:solidFill>
                            <a:schemeClr val="bg1"/>
                          </a:solidFill>
                          <a:sym typeface="Arial"/>
                        </a:rPr>
                        <a:t>Attribute Description</a:t>
                      </a:r>
                      <a:endParaRPr sz="1400" b="1" i="0" u="none" strike="noStrike" cap="none" dirty="0">
                        <a:solidFill>
                          <a:schemeClr val="bg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400" b="1" u="none" strike="noStrike" cap="none" dirty="0">
                          <a:solidFill>
                            <a:schemeClr val="bg1"/>
                          </a:solidFill>
                          <a:sym typeface="Arial"/>
                        </a:rPr>
                        <a:t>Cardinality</a:t>
                      </a:r>
                      <a:endParaRPr sz="1400" b="1" i="0" u="none" strike="noStrike" cap="none" dirty="0">
                        <a:solidFill>
                          <a:schemeClr val="bg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400" b="1" u="none" strike="noStrike" cap="none" dirty="0">
                          <a:solidFill>
                            <a:schemeClr val="bg1"/>
                          </a:solidFill>
                          <a:sym typeface="Arial"/>
                        </a:rPr>
                        <a:t>Slowly Changing Dimension Policy</a:t>
                      </a:r>
                      <a:endParaRPr sz="1400" b="1" i="0" u="none" strike="noStrike" cap="none" dirty="0">
                        <a:solidFill>
                          <a:schemeClr val="bg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400" b="1" u="none" strike="noStrike" cap="none" dirty="0">
                          <a:solidFill>
                            <a:schemeClr val="bg1"/>
                          </a:solidFill>
                          <a:sym typeface="Arial"/>
                        </a:rPr>
                        <a:t>Sample Values</a:t>
                      </a:r>
                      <a:endParaRPr sz="1400" b="1" i="0" u="none" strike="noStrike" cap="none" dirty="0">
                        <a:solidFill>
                          <a:schemeClr val="bg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extLst>
                  <a:ext uri="{0D108BD9-81ED-4DB2-BD59-A6C34878D82A}">
                    <a16:rowId xmlns:a16="http://schemas.microsoft.com/office/drawing/2014/main" val="10000"/>
                  </a:ext>
                </a:extLst>
              </a:tr>
              <a:tr h="784833">
                <a:tc>
                  <a:txBody>
                    <a:bodyPr/>
                    <a:lstStyle/>
                    <a:p>
                      <a:pPr marL="0" marR="0" lvl="0" indent="0" algn="ctr" rtl="0">
                        <a:lnSpc>
                          <a:spcPct val="160000"/>
                        </a:lnSpc>
                        <a:spcBef>
                          <a:spcPts val="0"/>
                        </a:spcBef>
                        <a:spcAft>
                          <a:spcPts val="0"/>
                        </a:spcAft>
                        <a:buNone/>
                      </a:pPr>
                      <a:r>
                        <a:rPr lang="en" sz="1200" b="1" dirty="0">
                          <a:solidFill>
                            <a:schemeClr val="tx1"/>
                          </a:solidFill>
                          <a:sym typeface="Times New Roman"/>
                        </a:rPr>
                        <a:t>Continent</a:t>
                      </a: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Calibri"/>
                        <a:buNone/>
                      </a:pPr>
                      <a:r>
                        <a:rPr lang="en" sz="1200" b="1" dirty="0">
                          <a:solidFill>
                            <a:schemeClr val="tx1"/>
                          </a:solidFill>
                          <a:sym typeface="Calibri"/>
                        </a:rPr>
                        <a:t>Associate each transaction with the continent to which it belongs.</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dirty="0">
                          <a:solidFill>
                            <a:schemeClr val="tx1"/>
                          </a:solidFill>
                        </a:rPr>
                        <a:t>6</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NOT UPDATED</a:t>
                      </a: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855221, 855222</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882933">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C</a:t>
                      </a:r>
                      <a:r>
                        <a:rPr lang="en" sz="1200" b="1" u="none" strike="noStrike" cap="none">
                          <a:solidFill>
                            <a:schemeClr val="tx1"/>
                          </a:solidFill>
                          <a:sym typeface="Arial"/>
                        </a:rPr>
                        <a:t>ountries</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Calibri"/>
                        <a:buNone/>
                      </a:pPr>
                      <a:r>
                        <a:rPr lang="en" sz="1200" b="1" dirty="0">
                          <a:solidFill>
                            <a:schemeClr val="tx1"/>
                          </a:solidFill>
                          <a:sym typeface="Calibri"/>
                        </a:rPr>
                        <a:t>Associate each transaction with its respective country.</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a:solidFill>
                            <a:schemeClr val="tx1"/>
                          </a:solidFill>
                          <a:sym typeface="Arial"/>
                        </a:rPr>
                        <a:t>1</a:t>
                      </a:r>
                      <a:r>
                        <a:rPr lang="en" sz="1200" b="1">
                          <a:solidFill>
                            <a:schemeClr val="tx1"/>
                          </a:solidFill>
                        </a:rPr>
                        <a:t>78</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a:solidFill>
                            <a:schemeClr val="tx1"/>
                          </a:solidFill>
                        </a:rPr>
                        <a:t>NOT UPDATED</a:t>
                      </a:r>
                      <a:endParaRPr sz="1200" b="1">
                        <a:solidFill>
                          <a:schemeClr val="tx1"/>
                        </a:solidFill>
                      </a:endParaRPr>
                    </a:p>
                    <a:p>
                      <a:pPr marL="279400" marR="0" lvl="0" indent="-203200" algn="ctr" rtl="0">
                        <a:lnSpc>
                          <a:spcPct val="100000"/>
                        </a:lnSpc>
                        <a:spcBef>
                          <a:spcPts val="0"/>
                        </a:spcBef>
                        <a:spcAft>
                          <a:spcPts val="0"/>
                        </a:spcAft>
                        <a:buClr>
                          <a:srgbClr val="800000"/>
                        </a:buClr>
                        <a:buSzPts val="600"/>
                        <a:buFont typeface="Arial"/>
                        <a:buNone/>
                      </a:pP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Sr. Business Services Manager, Delivery Manager, Project Lead</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882933">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State/</a:t>
                      </a:r>
                      <a:r>
                        <a:rPr lang="en" sz="1200" b="1" dirty="0">
                          <a:solidFill>
                            <a:schemeClr val="tx1"/>
                          </a:solidFill>
                        </a:rPr>
                        <a:t>U</a:t>
                      </a:r>
                      <a:r>
                        <a:rPr lang="en" sz="1200" b="1" u="none" strike="noStrike" cap="none" dirty="0">
                          <a:solidFill>
                            <a:schemeClr val="tx1"/>
                          </a:solidFill>
                          <a:sym typeface="Arial"/>
                        </a:rPr>
                        <a:t>nion </a:t>
                      </a:r>
                      <a:r>
                        <a:rPr lang="en" sz="1200" b="1" dirty="0">
                          <a:solidFill>
                            <a:schemeClr val="tx1"/>
                          </a:solidFill>
                        </a:rPr>
                        <a:t>T</a:t>
                      </a:r>
                      <a:r>
                        <a:rPr lang="en" sz="1200" b="1" u="none" strike="noStrike" cap="none" dirty="0">
                          <a:solidFill>
                            <a:schemeClr val="tx1"/>
                          </a:solidFill>
                          <a:sym typeface="Arial"/>
                        </a:rPr>
                        <a:t>erritories/</a:t>
                      </a:r>
                      <a:r>
                        <a:rPr lang="en" sz="1200" b="1" dirty="0">
                          <a:solidFill>
                            <a:schemeClr val="tx1"/>
                          </a:solidFill>
                        </a:rPr>
                        <a:t>P</a:t>
                      </a:r>
                      <a:r>
                        <a:rPr lang="en" sz="1200" b="1" u="none" strike="noStrike" cap="none" dirty="0">
                          <a:solidFill>
                            <a:schemeClr val="tx1"/>
                          </a:solidFill>
                          <a:sym typeface="Arial"/>
                        </a:rPr>
                        <a:t>rovinces</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Calibri"/>
                        <a:buNone/>
                      </a:pPr>
                      <a:r>
                        <a:rPr lang="en" sz="1200" b="1" dirty="0">
                          <a:solidFill>
                            <a:schemeClr val="tx1"/>
                          </a:solidFill>
                          <a:sym typeface="Calibri"/>
                        </a:rPr>
                        <a:t>Associate each transaction with its respective State/Union Territories/Provinces.</a:t>
                      </a: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dirty="0">
                          <a:solidFill>
                            <a:schemeClr val="tx1"/>
                          </a:solidFill>
                        </a:rPr>
                        <a:t>4500</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a:solidFill>
                            <a:schemeClr val="tx1"/>
                          </a:solidFill>
                        </a:rPr>
                        <a:t>NOT UPDATED</a:t>
                      </a:r>
                      <a:endParaRPr sz="1200" b="1">
                        <a:solidFill>
                          <a:schemeClr val="tx1"/>
                        </a:solidFill>
                      </a:endParaRPr>
                    </a:p>
                    <a:p>
                      <a:pPr marL="279400" marR="0" lvl="0" indent="-203200" algn="ctr" rtl="0">
                        <a:lnSpc>
                          <a:spcPct val="100000"/>
                        </a:lnSpc>
                        <a:spcBef>
                          <a:spcPts val="0"/>
                        </a:spcBef>
                        <a:spcAft>
                          <a:spcPts val="0"/>
                        </a:spcAft>
                        <a:buClr>
                          <a:srgbClr val="800000"/>
                        </a:buClr>
                        <a:buSzPts val="600"/>
                        <a:buFont typeface="Arial"/>
                        <a:buNone/>
                      </a:pP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001, 002, 003,004,005</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752133">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a:solidFill>
                            <a:schemeClr val="tx1"/>
                          </a:solidFill>
                          <a:sym typeface="Arial"/>
                        </a:rPr>
                        <a:t>Cities/ </a:t>
                      </a:r>
                      <a:r>
                        <a:rPr lang="en" sz="1200" b="1">
                          <a:solidFill>
                            <a:schemeClr val="tx1"/>
                          </a:solidFill>
                        </a:rPr>
                        <a:t>T</a:t>
                      </a:r>
                      <a:r>
                        <a:rPr lang="en" sz="1200" b="1" u="none" strike="noStrike" cap="none">
                          <a:solidFill>
                            <a:schemeClr val="tx1"/>
                          </a:solidFill>
                          <a:sym typeface="Arial"/>
                        </a:rPr>
                        <a:t>owns</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Calibri"/>
                        <a:buNone/>
                      </a:pPr>
                      <a:r>
                        <a:rPr lang="en" sz="1200" b="1" dirty="0">
                          <a:solidFill>
                            <a:schemeClr val="tx1"/>
                          </a:solidFill>
                          <a:sym typeface="Calibri"/>
                        </a:rPr>
                        <a:t>Associate each transaction with its respective City/Town.</a:t>
                      </a: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dirty="0">
                          <a:solidFill>
                            <a:schemeClr val="tx1"/>
                          </a:solidFill>
                        </a:rPr>
                        <a:t>-</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dirty="0">
                          <a:solidFill>
                            <a:schemeClr val="tx1"/>
                          </a:solidFill>
                        </a:rPr>
                        <a:t>NOT UPDATED</a:t>
                      </a:r>
                      <a:endParaRPr sz="1200" b="1" dirty="0">
                        <a:solidFill>
                          <a:schemeClr val="tx1"/>
                        </a:solidFill>
                      </a:endParaRPr>
                    </a:p>
                    <a:p>
                      <a:pPr marL="279400" marR="0" lvl="0" indent="-203200" algn="ctr" rtl="0">
                        <a:lnSpc>
                          <a:spcPct val="100000"/>
                        </a:lnSpc>
                        <a:spcBef>
                          <a:spcPts val="0"/>
                        </a:spcBef>
                        <a:spcAft>
                          <a:spcPts val="0"/>
                        </a:spcAft>
                        <a:buClr>
                          <a:srgbClr val="800000"/>
                        </a:buClr>
                        <a:buSzPts val="600"/>
                        <a:buFont typeface="Arial"/>
                        <a:buNone/>
                      </a:pP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Active, Inactive, Temporary</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882933">
                <a:tc>
                  <a:txBody>
                    <a:bodyPr/>
                    <a:lstStyle/>
                    <a:p>
                      <a:pPr marL="279400" marR="0" lvl="0" indent="-203200" algn="ctr" rtl="0">
                        <a:lnSpc>
                          <a:spcPct val="100000"/>
                        </a:lnSpc>
                        <a:spcBef>
                          <a:spcPts val="0"/>
                        </a:spcBef>
                        <a:spcAft>
                          <a:spcPts val="0"/>
                        </a:spcAft>
                        <a:buClr>
                          <a:schemeClr val="dk1"/>
                        </a:buClr>
                        <a:buSzPts val="900"/>
                        <a:buFont typeface="Arial"/>
                        <a:buNone/>
                      </a:pPr>
                      <a:r>
                        <a:rPr lang="en" sz="1200" b="1" dirty="0">
                          <a:solidFill>
                            <a:schemeClr val="tx1"/>
                          </a:solidFill>
                        </a:rPr>
                        <a:t>Z</a:t>
                      </a:r>
                      <a:r>
                        <a:rPr lang="en" sz="1200" b="1" u="none" strike="noStrike" cap="none" dirty="0">
                          <a:solidFill>
                            <a:schemeClr val="tx1"/>
                          </a:solidFill>
                          <a:sym typeface="Arial"/>
                        </a:rPr>
                        <a:t>ip</a:t>
                      </a:r>
                      <a:r>
                        <a:rPr lang="en" sz="1200" b="1" dirty="0">
                          <a:solidFill>
                            <a:schemeClr val="tx1"/>
                          </a:solidFill>
                        </a:rPr>
                        <a:t> C</a:t>
                      </a:r>
                      <a:r>
                        <a:rPr lang="en" sz="1200" b="1" u="none" strike="noStrike" cap="none" dirty="0">
                          <a:solidFill>
                            <a:schemeClr val="tx1"/>
                          </a:solidFill>
                          <a:sym typeface="Arial"/>
                        </a:rPr>
                        <a:t>ode</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Calibri"/>
                        <a:buNone/>
                      </a:pPr>
                      <a:r>
                        <a:rPr lang="en" sz="1200" b="1">
                          <a:solidFill>
                            <a:schemeClr val="tx1"/>
                          </a:solidFill>
                          <a:sym typeface="Calibri"/>
                        </a:rPr>
                        <a:t>Associate each transaction with its respective Zip Code.</a:t>
                      </a: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dirty="0">
                          <a:solidFill>
                            <a:schemeClr val="tx1"/>
                          </a:solidFill>
                        </a:rPr>
                        <a:t>NOT UPDATED</a:t>
                      </a:r>
                      <a:endParaRPr sz="1200" b="1" dirty="0">
                        <a:solidFill>
                          <a:schemeClr val="tx1"/>
                        </a:solidFill>
                      </a:endParaRPr>
                    </a:p>
                    <a:p>
                      <a:pPr marL="279400" marR="0" lvl="0" indent="-203200" algn="ctr" rtl="0">
                        <a:lnSpc>
                          <a:spcPct val="100000"/>
                        </a:lnSpc>
                        <a:spcBef>
                          <a:spcPts val="0"/>
                        </a:spcBef>
                        <a:spcAft>
                          <a:spcPts val="0"/>
                        </a:spcAft>
                        <a:buClr>
                          <a:schemeClr val="dk1"/>
                        </a:buClr>
                        <a:buSzPts val="600"/>
                        <a:buFont typeface="Arial"/>
                        <a:buNone/>
                      </a:pP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 Health and Benefits, Retirement</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882933">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a:solidFill>
                            <a:schemeClr val="tx1"/>
                          </a:solidFill>
                          <a:sym typeface="Arial"/>
                        </a:rPr>
                        <a:t>Latitude</a:t>
                      </a:r>
                      <a:r>
                        <a:rPr lang="en" sz="1200" b="1">
                          <a:solidFill>
                            <a:schemeClr val="tx1"/>
                          </a:solidFill>
                        </a:rPr>
                        <a:t>/L</a:t>
                      </a:r>
                      <a:r>
                        <a:rPr lang="en" sz="1200" b="1" u="none" strike="noStrike" cap="none">
                          <a:solidFill>
                            <a:schemeClr val="tx1"/>
                          </a:solidFill>
                          <a:sym typeface="Arial"/>
                        </a:rPr>
                        <a:t>ongitude</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Calibri"/>
                        <a:buNone/>
                      </a:pPr>
                      <a:r>
                        <a:rPr lang="en" sz="1200" b="1">
                          <a:solidFill>
                            <a:schemeClr val="tx1"/>
                          </a:solidFill>
                          <a:sym typeface="Calibri"/>
                        </a:rPr>
                        <a:t>Associate each transaction to its corresponding Latitude/Longitude.</a:t>
                      </a:r>
                      <a:endParaRPr sz="1200" b="1">
                        <a:solidFill>
                          <a:schemeClr val="tx1"/>
                        </a:solidFill>
                        <a:latin typeface="Poppins" pitchFamily="2" charset="77"/>
                        <a:ea typeface="Calibri"/>
                        <a:cs typeface="Poppins" pitchFamily="2" charset="77"/>
                        <a:sym typeface="Calibri"/>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dirty="0">
                          <a:solidFill>
                            <a:schemeClr val="tx1"/>
                          </a:solidFill>
                        </a:rPr>
                        <a:t>NOT UPDATED</a:t>
                      </a:r>
                      <a:endParaRPr sz="1200" b="1" dirty="0">
                        <a:solidFill>
                          <a:schemeClr val="tx1"/>
                        </a:solidFill>
                      </a:endParaRPr>
                    </a:p>
                    <a:p>
                      <a:pPr marL="279400" marR="0" lvl="0" indent="-203200" algn="ctr" rtl="0">
                        <a:lnSpc>
                          <a:spcPct val="100000"/>
                        </a:lnSpc>
                        <a:spcBef>
                          <a:spcPts val="0"/>
                        </a:spcBef>
                        <a:spcAft>
                          <a:spcPts val="0"/>
                        </a:spcAft>
                        <a:buClr>
                          <a:schemeClr val="dk1"/>
                        </a:buClr>
                        <a:buSzPts val="600"/>
                        <a:buFont typeface="Arial"/>
                        <a:buNone/>
                      </a:pPr>
                      <a:endParaRPr sz="1200" b="1"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u="none" strike="noStrike" cap="none" dirty="0">
                          <a:solidFill>
                            <a:schemeClr val="tx1"/>
                          </a:solidFill>
                          <a:sym typeface="Arial"/>
                        </a:rPr>
                        <a:t>Brokerage, Consulting, Global Mobility.</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graphicFrame>
        <p:nvGraphicFramePr>
          <p:cNvPr id="1350" name="Google Shape;1350;p89"/>
          <p:cNvGraphicFramePr/>
          <p:nvPr>
            <p:extLst>
              <p:ext uri="{D42A27DB-BD31-4B8C-83A1-F6EECF244321}">
                <p14:modId xmlns:p14="http://schemas.microsoft.com/office/powerpoint/2010/main" val="3414625489"/>
              </p:ext>
            </p:extLst>
          </p:nvPr>
        </p:nvGraphicFramePr>
        <p:xfrm>
          <a:off x="716280" y="838200"/>
          <a:ext cx="10575175" cy="5410201"/>
        </p:xfrm>
        <a:graphic>
          <a:graphicData uri="http://schemas.openxmlformats.org/drawingml/2006/table">
            <a:tbl>
              <a:tblPr>
                <a:tableStyleId>{08FB837D-C827-4EFA-A057-4D05807E0F7C}</a:tableStyleId>
              </a:tblPr>
              <a:tblGrid>
                <a:gridCol w="1386160">
                  <a:extLst>
                    <a:ext uri="{9D8B030D-6E8A-4147-A177-3AD203B41FA5}">
                      <a16:colId xmlns:a16="http://schemas.microsoft.com/office/drawing/2014/main" val="20000"/>
                    </a:ext>
                  </a:extLst>
                </a:gridCol>
                <a:gridCol w="4165832">
                  <a:extLst>
                    <a:ext uri="{9D8B030D-6E8A-4147-A177-3AD203B41FA5}">
                      <a16:colId xmlns:a16="http://schemas.microsoft.com/office/drawing/2014/main" val="20001"/>
                    </a:ext>
                  </a:extLst>
                </a:gridCol>
                <a:gridCol w="1569756">
                  <a:extLst>
                    <a:ext uri="{9D8B030D-6E8A-4147-A177-3AD203B41FA5}">
                      <a16:colId xmlns:a16="http://schemas.microsoft.com/office/drawing/2014/main" val="20002"/>
                    </a:ext>
                  </a:extLst>
                </a:gridCol>
                <a:gridCol w="1804737">
                  <a:extLst>
                    <a:ext uri="{9D8B030D-6E8A-4147-A177-3AD203B41FA5}">
                      <a16:colId xmlns:a16="http://schemas.microsoft.com/office/drawing/2014/main" val="20003"/>
                    </a:ext>
                  </a:extLst>
                </a:gridCol>
                <a:gridCol w="1648690">
                  <a:extLst>
                    <a:ext uri="{9D8B030D-6E8A-4147-A177-3AD203B41FA5}">
                      <a16:colId xmlns:a16="http://schemas.microsoft.com/office/drawing/2014/main" val="20004"/>
                    </a:ext>
                  </a:extLst>
                </a:gridCol>
              </a:tblGrid>
              <a:tr h="909038">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dirty="0">
                          <a:solidFill>
                            <a:schemeClr val="tx1"/>
                          </a:solidFill>
                        </a:rPr>
                        <a:t>Y</a:t>
                      </a:r>
                      <a:r>
                        <a:rPr lang="en" sz="1200" b="1" u="none" strike="noStrike" cap="none" dirty="0">
                          <a:solidFill>
                            <a:schemeClr val="tx1"/>
                          </a:solidFill>
                          <a:sym typeface="Arial"/>
                        </a:rPr>
                        <a:t>ear</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rgbClr val="374151"/>
                        </a:buClr>
                        <a:buSzPts val="600"/>
                        <a:buFont typeface="Arial"/>
                        <a:buNone/>
                      </a:pPr>
                      <a:r>
                        <a:rPr lang="en" sz="1200" b="1" dirty="0">
                          <a:solidFill>
                            <a:schemeClr val="tx1"/>
                          </a:solidFill>
                          <a:sym typeface="Arial"/>
                        </a:rPr>
                        <a:t>This Year attribute, typically denoted as "Year," allows you to analyze and understand discount patterns over different years. </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a:solidFill>
                            <a:schemeClr val="tx1"/>
                          </a:solidFill>
                        </a:rPr>
                        <a:t>1</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a:solidFill>
                            <a:schemeClr val="tx1"/>
                          </a:solidFill>
                        </a:rPr>
                        <a:t>NOT UPDATED</a:t>
                      </a:r>
                      <a:endParaRPr sz="1200" b="1">
                        <a:solidFill>
                          <a:schemeClr val="tx1"/>
                        </a:solidFill>
                      </a:endParaRPr>
                    </a:p>
                    <a:p>
                      <a:pPr marL="279400" marR="0" lvl="0" indent="-203200" algn="ctr" rtl="0">
                        <a:lnSpc>
                          <a:spcPct val="100000"/>
                        </a:lnSpc>
                        <a:spcBef>
                          <a:spcPts val="0"/>
                        </a:spcBef>
                        <a:spcAft>
                          <a:spcPts val="0"/>
                        </a:spcAft>
                        <a:buClr>
                          <a:schemeClr val="dk1"/>
                        </a:buClr>
                        <a:buSzPts val="600"/>
                        <a:buFont typeface="Arial"/>
                        <a:buNone/>
                      </a:pP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2017</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720872">
                <a:tc>
                  <a:txBody>
                    <a:bodyPr/>
                    <a:lstStyle/>
                    <a:p>
                      <a:pPr marL="76200" marR="0" lvl="0" indent="0" algn="ctr" rtl="0">
                        <a:lnSpc>
                          <a:spcPct val="100000"/>
                        </a:lnSpc>
                        <a:spcBef>
                          <a:spcPts val="0"/>
                        </a:spcBef>
                        <a:spcAft>
                          <a:spcPts val="0"/>
                        </a:spcAft>
                        <a:buClr>
                          <a:schemeClr val="dk1"/>
                        </a:buClr>
                        <a:buSzPts val="600"/>
                        <a:buFont typeface="Arial"/>
                        <a:buNone/>
                      </a:pPr>
                      <a:r>
                        <a:rPr lang="en" sz="1200" b="1" dirty="0">
                          <a:solidFill>
                            <a:schemeClr val="tx1"/>
                          </a:solidFill>
                        </a:rPr>
                        <a:t>Quarter</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Calibri"/>
                        <a:buNone/>
                      </a:pPr>
                      <a:r>
                        <a:rPr lang="en" sz="1200" b="1" dirty="0">
                          <a:solidFill>
                            <a:schemeClr val="tx1"/>
                          </a:solidFill>
                          <a:sym typeface="Calibri"/>
                        </a:rPr>
                        <a:t>This "Quarter" attribute allows you to analyze and understand discount patterns on a quarterly basis.</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a:solidFill>
                            <a:schemeClr val="tx1"/>
                          </a:solidFill>
                        </a:rPr>
                        <a:t>4</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a:solidFill>
                            <a:schemeClr val="tx1"/>
                          </a:solidFill>
                        </a:rPr>
                        <a:t>NOT UPDATED</a:t>
                      </a:r>
                      <a:endParaRPr sz="1200" b="1">
                        <a:solidFill>
                          <a:schemeClr val="tx1"/>
                        </a:solidFill>
                      </a:endParaRPr>
                    </a:p>
                    <a:p>
                      <a:pPr marL="279400" marR="0" lvl="0" indent="-203200" algn="ctr" rtl="0">
                        <a:lnSpc>
                          <a:spcPct val="100000"/>
                        </a:lnSpc>
                        <a:spcBef>
                          <a:spcPts val="0"/>
                        </a:spcBef>
                        <a:spcAft>
                          <a:spcPts val="0"/>
                        </a:spcAft>
                        <a:buClr>
                          <a:schemeClr val="dk1"/>
                        </a:buClr>
                        <a:buSzPts val="600"/>
                        <a:buFont typeface="Arial"/>
                        <a:buNone/>
                      </a:pP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Q1, Q2, Q3</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1479743">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M</a:t>
                      </a:r>
                      <a:r>
                        <a:rPr lang="en" sz="1200" b="1" u="none" strike="noStrike" cap="none">
                          <a:solidFill>
                            <a:schemeClr val="tx1"/>
                          </a:solidFill>
                          <a:sym typeface="Arial"/>
                        </a:rPr>
                        <a:t>onth</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Calibri"/>
                        <a:buNone/>
                      </a:pPr>
                      <a:r>
                        <a:rPr lang="en" sz="1200" b="1" dirty="0">
                          <a:solidFill>
                            <a:schemeClr val="tx1"/>
                          </a:solidFill>
                          <a:sym typeface="Calibri"/>
                        </a:rPr>
                        <a:t>This attribute allows you to analyze and understand discount patterns on a monthly basis.</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dirty="0">
                          <a:solidFill>
                            <a:schemeClr val="tx1"/>
                          </a:solidFill>
                        </a:rPr>
                        <a:t>12</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600"/>
                        <a:buFont typeface="Arial"/>
                        <a:buNone/>
                      </a:pPr>
                      <a:r>
                        <a:rPr lang="en" sz="1200" b="1">
                          <a:solidFill>
                            <a:schemeClr val="tx1"/>
                          </a:solidFill>
                        </a:rPr>
                        <a:t>NOT UPDATED</a:t>
                      </a:r>
                      <a:endParaRPr sz="1200" b="1">
                        <a:solidFill>
                          <a:schemeClr val="tx1"/>
                        </a:solidFill>
                      </a:endParaRPr>
                    </a:p>
                    <a:p>
                      <a:pPr marL="279400" marR="0" lvl="0" indent="-203200" algn="ctr" rtl="0">
                        <a:lnSpc>
                          <a:spcPct val="100000"/>
                        </a:lnSpc>
                        <a:spcBef>
                          <a:spcPts val="0"/>
                        </a:spcBef>
                        <a:spcAft>
                          <a:spcPts val="0"/>
                        </a:spcAft>
                        <a:buClr>
                          <a:schemeClr val="dk1"/>
                        </a:buClr>
                        <a:buSzPts val="600"/>
                        <a:buFont typeface="Arial"/>
                        <a:buNone/>
                      </a:pP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600"/>
                        <a:buFont typeface="Arial"/>
                        <a:buNone/>
                      </a:pPr>
                      <a:r>
                        <a:rPr lang="en" sz="1200" b="1">
                          <a:solidFill>
                            <a:schemeClr val="tx1"/>
                          </a:solidFill>
                        </a:rPr>
                        <a:t>April</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707036">
                <a:tc>
                  <a:txBody>
                    <a:bodyPr/>
                    <a:lstStyle/>
                    <a:p>
                      <a:pPr marL="279400" marR="0" lvl="0" indent="-203200" algn="ctr" rtl="0">
                        <a:lnSpc>
                          <a:spcPct val="100000"/>
                        </a:lnSpc>
                        <a:spcBef>
                          <a:spcPts val="0"/>
                        </a:spcBef>
                        <a:spcAft>
                          <a:spcPts val="0"/>
                        </a:spcAft>
                        <a:buClr>
                          <a:schemeClr val="dk1"/>
                        </a:buClr>
                        <a:buSzPts val="800"/>
                        <a:buFont typeface="Arial"/>
                        <a:buNone/>
                      </a:pPr>
                      <a:r>
                        <a:rPr lang="en" sz="1200" b="1" u="none" strike="noStrike" cap="none">
                          <a:solidFill>
                            <a:schemeClr val="tx1"/>
                          </a:solidFill>
                          <a:sym typeface="Arial"/>
                        </a:rPr>
                        <a:t>Day</a:t>
                      </a: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rgbClr val="374151"/>
                        </a:buClr>
                        <a:buSzPts val="800"/>
                        <a:buFont typeface="Arial"/>
                        <a:buNone/>
                      </a:pPr>
                      <a:r>
                        <a:rPr lang="en" sz="1200" b="1" dirty="0">
                          <a:solidFill>
                            <a:schemeClr val="tx1"/>
                          </a:solidFill>
                          <a:sym typeface="Arial"/>
                        </a:rPr>
                        <a:t>This attribute allows you to analyze and understand discount patterns on a daily basis. </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dirty="0">
                          <a:solidFill>
                            <a:schemeClr val="tx1"/>
                          </a:solidFill>
                        </a:rPr>
                        <a:t>365</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a:solidFill>
                            <a:schemeClr val="tx1"/>
                          </a:solidFill>
                        </a:rPr>
                        <a:t>15 August</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796756">
                <a:tc>
                  <a:txBody>
                    <a:bodyPr/>
                    <a:lstStyle/>
                    <a:p>
                      <a:pPr marL="0" marR="0" lvl="0" indent="0" algn="ctr" rtl="0">
                        <a:lnSpc>
                          <a:spcPct val="100000"/>
                        </a:lnSpc>
                        <a:spcBef>
                          <a:spcPts val="0"/>
                        </a:spcBef>
                        <a:spcAft>
                          <a:spcPts val="0"/>
                        </a:spcAft>
                        <a:buClr>
                          <a:schemeClr val="dk1"/>
                        </a:buClr>
                        <a:buSzPts val="900"/>
                        <a:buFont typeface="Arial"/>
                        <a:buNone/>
                      </a:pPr>
                      <a:r>
                        <a:rPr lang="en" sz="1200" b="1">
                          <a:solidFill>
                            <a:schemeClr val="tx1"/>
                          </a:solidFill>
                        </a:rPr>
                        <a:t>Hour</a:t>
                      </a: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rgbClr val="374151"/>
                        </a:buClr>
                        <a:buSzPts val="900"/>
                        <a:buFont typeface="Arial"/>
                        <a:buNone/>
                      </a:pPr>
                      <a:r>
                        <a:rPr lang="en" sz="1200" b="1" dirty="0">
                          <a:solidFill>
                            <a:schemeClr val="tx1"/>
                          </a:solidFill>
                        </a:rPr>
                        <a:t>This attribute allows you to analyze and understand discount patterns on an hourly basis. </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a:solidFill>
                            <a:schemeClr val="tx1"/>
                          </a:solidFill>
                        </a:rPr>
                        <a:t>8760</a:t>
                      </a:r>
                      <a:endParaRPr sz="1200" b="1" i="0" u="none" strike="noStrike" cap="none">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a:solidFill>
                            <a:schemeClr val="tx1"/>
                          </a:solidFill>
                        </a:rPr>
                        <a:t>12:31</a:t>
                      </a:r>
                      <a:endParaRPr sz="1200" b="1" i="0" u="none" strike="noStrike" cap="none">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796756">
                <a:tc>
                  <a:txBody>
                    <a:bodyPr/>
                    <a:lstStyle/>
                    <a:p>
                      <a:pPr marL="76200" marR="0" lvl="0" indent="0" algn="ctr" rtl="0">
                        <a:lnSpc>
                          <a:spcPct val="100000"/>
                        </a:lnSpc>
                        <a:spcBef>
                          <a:spcPts val="0"/>
                        </a:spcBef>
                        <a:spcAft>
                          <a:spcPts val="0"/>
                        </a:spcAft>
                        <a:buClr>
                          <a:schemeClr val="dk1"/>
                        </a:buClr>
                        <a:buSzPts val="900"/>
                        <a:buFont typeface="Arial"/>
                        <a:buNone/>
                      </a:pPr>
                      <a:r>
                        <a:rPr lang="en" sz="1200" b="1">
                          <a:solidFill>
                            <a:schemeClr val="tx1"/>
                          </a:solidFill>
                        </a:rPr>
                        <a:t>Minute</a:t>
                      </a:r>
                      <a:endParaRPr sz="1200" b="1">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rgbClr val="374151"/>
                        </a:buClr>
                        <a:buSzPts val="900"/>
                        <a:buFont typeface="Arial"/>
                        <a:buNone/>
                      </a:pPr>
                      <a:r>
                        <a:rPr lang="en" sz="1200" b="1" dirty="0">
                          <a:solidFill>
                            <a:schemeClr val="tx1"/>
                          </a:solidFill>
                        </a:rPr>
                        <a:t>This attribute would represent the minute of the hour during which the discount transaction occurred</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lvl="0" indent="-203200" algn="ctr" rtl="0">
                        <a:spcBef>
                          <a:spcPts val="0"/>
                        </a:spcBef>
                        <a:spcAft>
                          <a:spcPts val="0"/>
                        </a:spcAft>
                        <a:buClr>
                          <a:schemeClr val="dk1"/>
                        </a:buClr>
                        <a:buSzPts val="1400"/>
                        <a:buFont typeface="Calibri"/>
                        <a:buNone/>
                      </a:pPr>
                      <a:r>
                        <a:rPr lang="en" sz="1200" b="1" dirty="0">
                          <a:solidFill>
                            <a:schemeClr val="tx1"/>
                          </a:solidFill>
                        </a:rPr>
                        <a:t>525600</a:t>
                      </a: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endParaRPr sz="1200" b="1" i="0" u="none" strike="noStrike" cap="none" dirty="0">
                        <a:solidFill>
                          <a:schemeClr val="tx1"/>
                        </a:solidFill>
                        <a:latin typeface="Poppins" pitchFamily="2" charset="77"/>
                        <a:ea typeface="Arial"/>
                        <a:cs typeface="Poppins" pitchFamily="2" charset="77"/>
                        <a:sym typeface="Arial"/>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79400" marR="0" lvl="0" indent="-203200" algn="ctr" rtl="0">
                        <a:lnSpc>
                          <a:spcPct val="100000"/>
                        </a:lnSpc>
                        <a:spcBef>
                          <a:spcPts val="0"/>
                        </a:spcBef>
                        <a:spcAft>
                          <a:spcPts val="0"/>
                        </a:spcAft>
                        <a:buClr>
                          <a:schemeClr val="dk1"/>
                        </a:buClr>
                        <a:buSzPts val="1400"/>
                        <a:buFont typeface="Calibri"/>
                        <a:buNone/>
                      </a:pPr>
                      <a:r>
                        <a:rPr lang="en" sz="1200" b="1" dirty="0">
                          <a:solidFill>
                            <a:schemeClr val="tx1"/>
                          </a:solidFill>
                        </a:rPr>
                        <a:t>12:31</a:t>
                      </a:r>
                      <a:endParaRPr sz="1200" b="1" i="0" u="none" strike="noStrike" cap="none" dirty="0">
                        <a:solidFill>
                          <a:schemeClr val="tx1"/>
                        </a:solidFill>
                        <a:latin typeface="Poppins" pitchFamily="2" charset="77"/>
                        <a:cs typeface="Poppins" pitchFamily="2" charset="77"/>
                      </a:endParaRPr>
                    </a:p>
                  </a:txBody>
                  <a:tcPr marL="91467" marR="91467"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231A32"/>
            </a:gs>
            <a:gs pos="73000">
              <a:srgbClr val="121212"/>
            </a:gs>
          </a:gsLst>
          <a:lin ang="5400000" scaled="1"/>
        </a:gra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67" name="Group 66">
            <a:extLst>
              <a:ext uri="{FF2B5EF4-FFF2-40B4-BE49-F238E27FC236}">
                <a16:creationId xmlns:a16="http://schemas.microsoft.com/office/drawing/2014/main" id="{6D8E5ACC-26DE-243B-180E-E19057A9EB34}"/>
              </a:ext>
            </a:extLst>
          </p:cNvPr>
          <p:cNvGrpSpPr/>
          <p:nvPr/>
        </p:nvGrpSpPr>
        <p:grpSpPr>
          <a:xfrm>
            <a:off x="3258053" y="292100"/>
            <a:ext cx="297947" cy="297947"/>
            <a:chOff x="8892506" y="664914"/>
            <a:chExt cx="209401" cy="209401"/>
          </a:xfrm>
        </p:grpSpPr>
        <p:sp>
          <p:nvSpPr>
            <p:cNvPr id="62" name="Oval 61">
              <a:hlinkClick r:id="" action="ppaction://hlinkshowjump?jump=previousslide"/>
              <a:extLst>
                <a:ext uri="{FF2B5EF4-FFF2-40B4-BE49-F238E27FC236}">
                  <a16:creationId xmlns:a16="http://schemas.microsoft.com/office/drawing/2014/main" id="{80EBFF13-875A-B852-A718-B8CEA4E2E071}"/>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5" name="Graphic 63" descr="Caret Left with solid fill">
              <a:hlinkClick r:id="" action="ppaction://hlinkshowjump?jump=previousslide"/>
              <a:extLst>
                <a:ext uri="{FF2B5EF4-FFF2-40B4-BE49-F238E27FC236}">
                  <a16:creationId xmlns:a16="http://schemas.microsoft.com/office/drawing/2014/main" id="{CDDB0EE0-9A9B-05EC-09CB-85DDD46723E8}"/>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68" name="Group 67">
            <a:extLst>
              <a:ext uri="{FF2B5EF4-FFF2-40B4-BE49-F238E27FC236}">
                <a16:creationId xmlns:a16="http://schemas.microsoft.com/office/drawing/2014/main" id="{CE1D2690-EA4E-562F-8571-7A8695694CC3}"/>
              </a:ext>
            </a:extLst>
          </p:cNvPr>
          <p:cNvGrpSpPr/>
          <p:nvPr/>
        </p:nvGrpSpPr>
        <p:grpSpPr>
          <a:xfrm flipH="1">
            <a:off x="3665943" y="292100"/>
            <a:ext cx="297947" cy="297947"/>
            <a:chOff x="8892506" y="664914"/>
            <a:chExt cx="209401" cy="209401"/>
          </a:xfrm>
        </p:grpSpPr>
        <p:sp>
          <p:nvSpPr>
            <p:cNvPr id="69" name="Oval 68">
              <a:hlinkClick r:id="" action="ppaction://hlinkshowjump?jump=nextslide"/>
              <a:extLst>
                <a:ext uri="{FF2B5EF4-FFF2-40B4-BE49-F238E27FC236}">
                  <a16:creationId xmlns:a16="http://schemas.microsoft.com/office/drawing/2014/main" id="{EF2D5675-C11D-BD91-9CB3-90C4F1728675}"/>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Graphic 63" descr="Caret Left with solid fill">
              <a:hlinkClick r:id="" action="ppaction://hlinkshowjump?jump=nextslide"/>
              <a:extLst>
                <a:ext uri="{FF2B5EF4-FFF2-40B4-BE49-F238E27FC236}">
                  <a16:creationId xmlns:a16="http://schemas.microsoft.com/office/drawing/2014/main" id="{CD144AEC-A397-5B36-7EA8-6D96609E4671}"/>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851515"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Group-9</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hlinkClick r:id="rId2" action="ppaction://hlinksldjump"/>
            <a:extLst>
              <a:ext uri="{FF2B5EF4-FFF2-40B4-BE49-F238E27FC236}">
                <a16:creationId xmlns:a16="http://schemas.microsoft.com/office/drawing/2014/main" id="{4F3E08FA-4C08-7258-FA22-03C53F09604C}"/>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Welcome</a:t>
            </a:r>
          </a:p>
        </p:txBody>
      </p:sp>
      <p:sp>
        <p:nvSpPr>
          <p:cNvPr id="16" name="Graphic 14">
            <a:hlinkClick r:id="rId2" action="ppaction://hlinksldjump"/>
            <a:extLst>
              <a:ext uri="{FF2B5EF4-FFF2-40B4-BE49-F238E27FC236}">
                <a16:creationId xmlns:a16="http://schemas.microsoft.com/office/drawing/2014/main" id="{2913EB48-94F5-98C7-C275-915A1AD4D3EA}"/>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w="1651" cap="flat">
            <a:noFill/>
            <a:prstDash val="solid"/>
            <a:miter/>
          </a:ln>
        </p:spPr>
        <p:txBody>
          <a:bodyPr rtlCol="0" anchor="ctr"/>
          <a:lstStyle/>
          <a:p>
            <a:endParaRPr lang="en-IN"/>
          </a:p>
        </p:txBody>
      </p:sp>
      <p:sp>
        <p:nvSpPr>
          <p:cNvPr id="17" name="TextBox 16">
            <a:hlinkClick r:id="rId3" action="ppaction://hlinksldjump"/>
            <a:extLst>
              <a:ext uri="{FF2B5EF4-FFF2-40B4-BE49-F238E27FC236}">
                <a16:creationId xmlns:a16="http://schemas.microsoft.com/office/drawing/2014/main" id="{29D393BC-86FC-4CA8-8830-E874EA43EE28}"/>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21" name="Graphic 19">
            <a:hlinkClick r:id="rId3" action="ppaction://hlinksldjump"/>
            <a:extLst>
              <a:ext uri="{FF2B5EF4-FFF2-40B4-BE49-F238E27FC236}">
                <a16:creationId xmlns:a16="http://schemas.microsoft.com/office/drawing/2014/main" id="{88AF1956-F7FB-2ADE-A3E7-1F7329C9752A}"/>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22" name="TextBox 21">
            <a:hlinkClick r:id="rId4" action="ppaction://hlinksldjump"/>
            <a:extLst>
              <a:ext uri="{FF2B5EF4-FFF2-40B4-BE49-F238E27FC236}">
                <a16:creationId xmlns:a16="http://schemas.microsoft.com/office/drawing/2014/main" id="{B8560F59-A67B-8514-2A4E-47A28A1A48B1}"/>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2" name="Group 11">
            <a:extLst>
              <a:ext uri="{FF2B5EF4-FFF2-40B4-BE49-F238E27FC236}">
                <a16:creationId xmlns:a16="http://schemas.microsoft.com/office/drawing/2014/main" id="{B49BF3CE-B5CC-0826-B505-034FA0112EB0}"/>
              </a:ext>
            </a:extLst>
          </p:cNvPr>
          <p:cNvGrpSpPr/>
          <p:nvPr/>
        </p:nvGrpSpPr>
        <p:grpSpPr>
          <a:xfrm>
            <a:off x="431322" y="1764517"/>
            <a:ext cx="177294" cy="204783"/>
            <a:chOff x="431322" y="1764517"/>
            <a:chExt cx="177294" cy="204783"/>
          </a:xfrm>
        </p:grpSpPr>
        <p:sp>
          <p:nvSpPr>
            <p:cNvPr id="27" name="Freeform: Shape 26">
              <a:hlinkClick r:id="rId4" action="ppaction://hlinksldjump"/>
              <a:extLst>
                <a:ext uri="{FF2B5EF4-FFF2-40B4-BE49-F238E27FC236}">
                  <a16:creationId xmlns:a16="http://schemas.microsoft.com/office/drawing/2014/main" id="{0B437083-C79F-3320-0862-0AE0534D964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8" name="Freeform: Shape 27">
              <a:hlinkClick r:id="rId4" action="ppaction://hlinksldjump"/>
              <a:extLst>
                <a:ext uri="{FF2B5EF4-FFF2-40B4-BE49-F238E27FC236}">
                  <a16:creationId xmlns:a16="http://schemas.microsoft.com/office/drawing/2014/main" id="{3A74A947-106C-8861-FA4A-4F68E260155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9" name="Freeform: Shape 28">
              <a:hlinkClick r:id="rId4" action="ppaction://hlinksldjump"/>
              <a:extLst>
                <a:ext uri="{FF2B5EF4-FFF2-40B4-BE49-F238E27FC236}">
                  <a16:creationId xmlns:a16="http://schemas.microsoft.com/office/drawing/2014/main" id="{D2697409-DA9B-84CF-C5C5-4FA11D3D158F}"/>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grpSp>
        <p:nvGrpSpPr>
          <p:cNvPr id="54" name="Group 53">
            <a:extLst>
              <a:ext uri="{FF2B5EF4-FFF2-40B4-BE49-F238E27FC236}">
                <a16:creationId xmlns:a16="http://schemas.microsoft.com/office/drawing/2014/main" id="{73F997E9-B116-D8A6-6EF5-C091C7C77B6D}"/>
              </a:ext>
            </a:extLst>
          </p:cNvPr>
          <p:cNvGrpSpPr/>
          <p:nvPr/>
        </p:nvGrpSpPr>
        <p:grpSpPr>
          <a:xfrm>
            <a:off x="431322" y="2225462"/>
            <a:ext cx="203670" cy="203670"/>
            <a:chOff x="431321" y="3254199"/>
            <a:chExt cx="265483" cy="265483"/>
          </a:xfrm>
        </p:grpSpPr>
        <p:sp>
          <p:nvSpPr>
            <p:cNvPr id="49" name="Rectangle: Rounded Corners 48">
              <a:hlinkClick r:id="rId4" action="ppaction://hlinksldjump"/>
              <a:extLst>
                <a:ext uri="{FF2B5EF4-FFF2-40B4-BE49-F238E27FC236}">
                  <a16:creationId xmlns:a16="http://schemas.microsoft.com/office/drawing/2014/main" id="{6FEC08F9-B3B1-86EB-79F3-CA1332F8881C}"/>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Graphic 51" descr="Heart with solid fill">
              <a:hlinkClick r:id="rId4" action="ppaction://hlinksldjump"/>
              <a:extLst>
                <a:ext uri="{FF2B5EF4-FFF2-40B4-BE49-F238E27FC236}">
                  <a16:creationId xmlns:a16="http://schemas.microsoft.com/office/drawing/2014/main" id="{D20238C3-466E-42F9-B7C9-8DE3867D5B99}"/>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55" name="TextBox 54">
            <a:hlinkClick r:id="rId4" action="ppaction://hlinksldjump"/>
            <a:extLst>
              <a:ext uri="{FF2B5EF4-FFF2-40B4-BE49-F238E27FC236}">
                <a16:creationId xmlns:a16="http://schemas.microsoft.com/office/drawing/2014/main" id="{A2C13AB5-7A64-00F4-ECBF-90F667E097CA}"/>
              </a:ext>
            </a:extLst>
          </p:cNvPr>
          <p:cNvSpPr txBox="1"/>
          <p:nvPr/>
        </p:nvSpPr>
        <p:spPr>
          <a:xfrm>
            <a:off x="869323" y="2200259"/>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7" name="Straight Connector 6">
            <a:extLst>
              <a:ext uri="{FF2B5EF4-FFF2-40B4-BE49-F238E27FC236}">
                <a16:creationId xmlns:a16="http://schemas.microsoft.com/office/drawing/2014/main" id="{1C225904-9D2F-F0C8-8BBE-32DEDB3F8B8F}"/>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sp>
        <p:nvSpPr>
          <p:cNvPr id="92" name="TextBox 91">
            <a:extLst>
              <a:ext uri="{FF2B5EF4-FFF2-40B4-BE49-F238E27FC236}">
                <a16:creationId xmlns:a16="http://schemas.microsoft.com/office/drawing/2014/main" id="{232C2ADA-8B7B-4990-FB78-B27C9A79E87E}"/>
              </a:ext>
            </a:extLst>
          </p:cNvPr>
          <p:cNvSpPr txBox="1"/>
          <p:nvPr/>
        </p:nvSpPr>
        <p:spPr>
          <a:xfrm>
            <a:off x="3216686" y="1907750"/>
            <a:ext cx="287931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Welcome</a:t>
            </a:r>
          </a:p>
        </p:txBody>
      </p:sp>
      <p:sp>
        <p:nvSpPr>
          <p:cNvPr id="103" name="Freeform: Shape 102">
            <a:extLst>
              <a:ext uri="{FF2B5EF4-FFF2-40B4-BE49-F238E27FC236}">
                <a16:creationId xmlns:a16="http://schemas.microsoft.com/office/drawing/2014/main" id="{29B0C45B-43BB-5FBD-2EEB-988D2B901594}"/>
              </a:ext>
            </a:extLst>
          </p:cNvPr>
          <p:cNvSpPr/>
          <p:nvPr/>
        </p:nvSpPr>
        <p:spPr>
          <a:xfrm>
            <a:off x="4895682" y="4049726"/>
            <a:ext cx="8096" cy="857"/>
          </a:xfrm>
          <a:custGeom>
            <a:avLst/>
            <a:gdLst>
              <a:gd name="connsiteX0" fmla="*/ 8096 w 8096"/>
              <a:gd name="connsiteY0" fmla="*/ 0 h 857"/>
              <a:gd name="connsiteX1" fmla="*/ 0 w 8096"/>
              <a:gd name="connsiteY1" fmla="*/ 0 h 857"/>
              <a:gd name="connsiteX2" fmla="*/ 8096 w 8096"/>
              <a:gd name="connsiteY2" fmla="*/ 0 h 857"/>
            </a:gdLst>
            <a:ahLst/>
            <a:cxnLst>
              <a:cxn ang="0">
                <a:pos x="connsiteX0" y="connsiteY0"/>
              </a:cxn>
              <a:cxn ang="0">
                <a:pos x="connsiteX1" y="connsiteY1"/>
              </a:cxn>
              <a:cxn ang="0">
                <a:pos x="connsiteX2" y="connsiteY2"/>
              </a:cxn>
            </a:cxnLst>
            <a:rect l="l" t="t" r="r" b="b"/>
            <a:pathLst>
              <a:path w="8096" h="857">
                <a:moveTo>
                  <a:pt x="8096" y="0"/>
                </a:moveTo>
                <a:lnTo>
                  <a:pt x="0" y="0"/>
                </a:lnTo>
                <a:cubicBezTo>
                  <a:pt x="2667" y="1143"/>
                  <a:pt x="5429" y="1143"/>
                  <a:pt x="8096" y="0"/>
                </a:cubicBezTo>
                <a:close/>
              </a:path>
            </a:pathLst>
          </a:custGeom>
          <a:solidFill>
            <a:srgbClr val="191919"/>
          </a:solidFill>
          <a:ln w="9525" cap="flat">
            <a:noFill/>
            <a:prstDash val="solid"/>
            <a:miter/>
          </a:ln>
        </p:spPr>
        <p:txBody>
          <a:bodyPr rtlCol="0" anchor="ctr"/>
          <a:lstStyle/>
          <a:p>
            <a:endParaRPr lang="en-IN"/>
          </a:p>
        </p:txBody>
      </p:sp>
      <p:sp>
        <p:nvSpPr>
          <p:cNvPr id="104" name="Freeform: Shape 103">
            <a:extLst>
              <a:ext uri="{FF2B5EF4-FFF2-40B4-BE49-F238E27FC236}">
                <a16:creationId xmlns:a16="http://schemas.microsoft.com/office/drawing/2014/main" id="{74C5E675-701B-8094-F5F5-D71CAAE61688}"/>
              </a:ext>
            </a:extLst>
          </p:cNvPr>
          <p:cNvSpPr/>
          <p:nvPr/>
        </p:nvSpPr>
        <p:spPr>
          <a:xfrm>
            <a:off x="4895682" y="4049726"/>
            <a:ext cx="8096" cy="1572"/>
          </a:xfrm>
          <a:custGeom>
            <a:avLst/>
            <a:gdLst>
              <a:gd name="connsiteX0" fmla="*/ 8096 w 8096"/>
              <a:gd name="connsiteY0" fmla="*/ 0 h 1572"/>
              <a:gd name="connsiteX1" fmla="*/ 0 w 8096"/>
              <a:gd name="connsiteY1" fmla="*/ 0 h 1572"/>
              <a:gd name="connsiteX2" fmla="*/ 8096 w 8096"/>
              <a:gd name="connsiteY2" fmla="*/ 0 h 1572"/>
            </a:gdLst>
            <a:ahLst/>
            <a:cxnLst>
              <a:cxn ang="0">
                <a:pos x="connsiteX0" y="connsiteY0"/>
              </a:cxn>
              <a:cxn ang="0">
                <a:pos x="connsiteX1" y="connsiteY1"/>
              </a:cxn>
              <a:cxn ang="0">
                <a:pos x="connsiteX2" y="connsiteY2"/>
              </a:cxn>
            </a:cxnLst>
            <a:rect l="l" t="t" r="r" b="b"/>
            <a:pathLst>
              <a:path w="8096" h="1572">
                <a:moveTo>
                  <a:pt x="8096" y="0"/>
                </a:moveTo>
                <a:cubicBezTo>
                  <a:pt x="5429" y="1143"/>
                  <a:pt x="2667" y="1143"/>
                  <a:pt x="0" y="0"/>
                </a:cubicBezTo>
                <a:cubicBezTo>
                  <a:pt x="2667" y="2191"/>
                  <a:pt x="5429" y="2000"/>
                  <a:pt x="8096" y="0"/>
                </a:cubicBezTo>
                <a:close/>
              </a:path>
            </a:pathLst>
          </a:custGeom>
          <a:solidFill>
            <a:srgbClr val="191919"/>
          </a:solidFill>
          <a:ln w="9525" cap="flat">
            <a:noFill/>
            <a:prstDash val="solid"/>
            <a:miter/>
          </a:ln>
        </p:spPr>
        <p:txBody>
          <a:bodyPr rtlCol="0" anchor="ctr"/>
          <a:lstStyle/>
          <a:p>
            <a:endParaRPr lang="en-IN"/>
          </a:p>
        </p:txBody>
      </p:sp>
      <p:sp>
        <p:nvSpPr>
          <p:cNvPr id="128" name="TextBox 127">
            <a:extLst>
              <a:ext uri="{FF2B5EF4-FFF2-40B4-BE49-F238E27FC236}">
                <a16:creationId xmlns:a16="http://schemas.microsoft.com/office/drawing/2014/main" id="{41223AA4-B730-3AEB-3564-71CF3E904C71}"/>
              </a:ext>
            </a:extLst>
          </p:cNvPr>
          <p:cNvSpPr txBox="1"/>
          <p:nvPr/>
        </p:nvSpPr>
        <p:spPr>
          <a:xfrm>
            <a:off x="3232605" y="2418443"/>
            <a:ext cx="8575264" cy="1910395"/>
          </a:xfrm>
          <a:prstGeom prst="rect">
            <a:avLst/>
          </a:prstGeom>
          <a:noFill/>
        </p:spPr>
        <p:txBody>
          <a:bodyPr wrap="square" rtlCol="0">
            <a:spAutoFit/>
          </a:bodyPr>
          <a:lstStyle/>
          <a:p>
            <a:pPr>
              <a:lnSpc>
                <a:spcPct val="150000"/>
              </a:lnSpc>
            </a:pPr>
            <a:r>
              <a:rPr lang="en-IN" sz="1600" dirty="0">
                <a:solidFill>
                  <a:srgbClr val="B4B5B2"/>
                </a:solidFill>
              </a:rPr>
              <a:t>Business Intelligence And Data Integration-MIS 633</a:t>
            </a:r>
          </a:p>
          <a:p>
            <a:pPr>
              <a:lnSpc>
                <a:spcPct val="150000"/>
              </a:lnSpc>
            </a:pPr>
            <a:endParaRPr lang="en-IN" sz="2000" dirty="0">
              <a:solidFill>
                <a:srgbClr val="B4B5B2"/>
              </a:solidFill>
            </a:endParaRPr>
          </a:p>
          <a:p>
            <a:pPr>
              <a:lnSpc>
                <a:spcPct val="150000"/>
              </a:lnSpc>
            </a:pPr>
            <a:r>
              <a:rPr lang="en-IN" sz="2000" b="1" dirty="0">
                <a:solidFill>
                  <a:srgbClr val="B4B5B2"/>
                </a:solidFill>
              </a:rPr>
              <a:t>Developing a Data Warehouse and Business Intelligence System For Spotify</a:t>
            </a:r>
            <a:endParaRPr lang="en-IN" sz="1200" b="1" dirty="0">
              <a:solidFill>
                <a:srgbClr val="B4B5B2"/>
              </a:solidFill>
            </a:endParaRPr>
          </a:p>
          <a:p>
            <a:pPr>
              <a:lnSpc>
                <a:spcPct val="150000"/>
              </a:lnSpc>
            </a:pPr>
            <a:br>
              <a:rPr lang="en-IN" sz="1200" b="1" dirty="0">
                <a:solidFill>
                  <a:srgbClr val="B4B5B2"/>
                </a:solidFill>
              </a:rPr>
            </a:br>
            <a:endParaRPr lang="en-IN" sz="1200" b="1" dirty="0">
              <a:solidFill>
                <a:srgbClr val="B4B5B2"/>
              </a:solidFill>
            </a:endParaRPr>
          </a:p>
        </p:txBody>
      </p:sp>
      <p:grpSp>
        <p:nvGrpSpPr>
          <p:cNvPr id="144" name="Group 143">
            <a:extLst>
              <a:ext uri="{FF2B5EF4-FFF2-40B4-BE49-F238E27FC236}">
                <a16:creationId xmlns:a16="http://schemas.microsoft.com/office/drawing/2014/main" id="{264C77AC-6E12-D550-819C-EA9CFBBD3724}"/>
              </a:ext>
            </a:extLst>
          </p:cNvPr>
          <p:cNvGrpSpPr/>
          <p:nvPr/>
        </p:nvGrpSpPr>
        <p:grpSpPr>
          <a:xfrm>
            <a:off x="3320984" y="4415710"/>
            <a:ext cx="1986353" cy="585340"/>
            <a:chOff x="3660298" y="4527635"/>
            <a:chExt cx="1986353" cy="585340"/>
          </a:xfrm>
          <a:effectLst>
            <a:glow rad="139700">
              <a:schemeClr val="accent6">
                <a:satMod val="175000"/>
                <a:alpha val="40000"/>
              </a:schemeClr>
            </a:glow>
          </a:effectLst>
        </p:grpSpPr>
        <p:sp>
          <p:nvSpPr>
            <p:cNvPr id="130" name="Rectangle: Rounded Corners 129">
              <a:extLst>
                <a:ext uri="{FF2B5EF4-FFF2-40B4-BE49-F238E27FC236}">
                  <a16:creationId xmlns:a16="http://schemas.microsoft.com/office/drawing/2014/main" id="{DE0006AF-31CB-231E-D4F6-D868DFE9BE73}"/>
                </a:ext>
              </a:extLst>
            </p:cNvPr>
            <p:cNvSpPr/>
            <p:nvPr/>
          </p:nvSpPr>
          <p:spPr>
            <a:xfrm>
              <a:off x="3660298" y="4527635"/>
              <a:ext cx="1986353" cy="585340"/>
            </a:xfrm>
            <a:prstGeom prst="roundRect">
              <a:avLst>
                <a:gd name="adj" fmla="val 50000"/>
              </a:avLst>
            </a:prstGeom>
            <a:solidFill>
              <a:srgbClr val="1ED76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1" name="TextBox 130">
              <a:extLst>
                <a:ext uri="{FF2B5EF4-FFF2-40B4-BE49-F238E27FC236}">
                  <a16:creationId xmlns:a16="http://schemas.microsoft.com/office/drawing/2014/main" id="{9B399B2D-B4AD-4519-5980-902ACC86562F}"/>
                </a:ext>
              </a:extLst>
            </p:cNvPr>
            <p:cNvSpPr txBox="1"/>
            <p:nvPr/>
          </p:nvSpPr>
          <p:spPr>
            <a:xfrm>
              <a:off x="4262983" y="4640564"/>
              <a:ext cx="780983"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Play</a:t>
              </a:r>
            </a:p>
          </p:txBody>
        </p:sp>
      </p:grpSp>
      <p:grpSp>
        <p:nvGrpSpPr>
          <p:cNvPr id="143" name="Group 142">
            <a:extLst>
              <a:ext uri="{FF2B5EF4-FFF2-40B4-BE49-F238E27FC236}">
                <a16:creationId xmlns:a16="http://schemas.microsoft.com/office/drawing/2014/main" id="{7CCD7FD8-70CD-8FA0-78C1-11A113F427C6}"/>
              </a:ext>
            </a:extLst>
          </p:cNvPr>
          <p:cNvGrpSpPr/>
          <p:nvPr/>
        </p:nvGrpSpPr>
        <p:grpSpPr>
          <a:xfrm>
            <a:off x="5710424" y="4415710"/>
            <a:ext cx="1986353" cy="585340"/>
            <a:chOff x="6096000" y="4527635"/>
            <a:chExt cx="1986353" cy="585340"/>
          </a:xfrm>
        </p:grpSpPr>
        <p:sp>
          <p:nvSpPr>
            <p:cNvPr id="134" name="Rectangle: Rounded Corners 133">
              <a:extLst>
                <a:ext uri="{FF2B5EF4-FFF2-40B4-BE49-F238E27FC236}">
                  <a16:creationId xmlns:a16="http://schemas.microsoft.com/office/drawing/2014/main" id="{DCF34284-4ECD-5A3E-7B23-7CB453163349}"/>
                </a:ext>
              </a:extLst>
            </p:cNvPr>
            <p:cNvSpPr/>
            <p:nvPr/>
          </p:nvSpPr>
          <p:spPr>
            <a:xfrm>
              <a:off x="6096000" y="4527635"/>
              <a:ext cx="1986353" cy="585340"/>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5" name="TextBox 134">
              <a:extLst>
                <a:ext uri="{FF2B5EF4-FFF2-40B4-BE49-F238E27FC236}">
                  <a16:creationId xmlns:a16="http://schemas.microsoft.com/office/drawing/2014/main" id="{5BB3C482-6436-283A-CBED-C315BA5304DF}"/>
                </a:ext>
              </a:extLst>
            </p:cNvPr>
            <p:cNvSpPr txBox="1"/>
            <p:nvPr/>
          </p:nvSpPr>
          <p:spPr>
            <a:xfrm>
              <a:off x="6554414" y="4640564"/>
              <a:ext cx="1069524"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Follow</a:t>
              </a:r>
            </a:p>
          </p:txBody>
        </p:sp>
      </p:grpSp>
      <p:grpSp>
        <p:nvGrpSpPr>
          <p:cNvPr id="142" name="Group 141">
            <a:extLst>
              <a:ext uri="{FF2B5EF4-FFF2-40B4-BE49-F238E27FC236}">
                <a16:creationId xmlns:a16="http://schemas.microsoft.com/office/drawing/2014/main" id="{26CF7FD9-2F2E-7BD1-706B-E16DA55CE7AD}"/>
              </a:ext>
            </a:extLst>
          </p:cNvPr>
          <p:cNvGrpSpPr/>
          <p:nvPr/>
        </p:nvGrpSpPr>
        <p:grpSpPr>
          <a:xfrm>
            <a:off x="8099864" y="4681366"/>
            <a:ext cx="361410" cy="70427"/>
            <a:chOff x="8439178" y="4793291"/>
            <a:chExt cx="361410" cy="70427"/>
          </a:xfrm>
        </p:grpSpPr>
        <p:sp>
          <p:nvSpPr>
            <p:cNvPr id="137" name="Oval 136">
              <a:extLst>
                <a:ext uri="{FF2B5EF4-FFF2-40B4-BE49-F238E27FC236}">
                  <a16:creationId xmlns:a16="http://schemas.microsoft.com/office/drawing/2014/main" id="{C47EE6C9-0F5E-321F-508D-CF1B448127FD}"/>
                </a:ext>
              </a:extLst>
            </p:cNvPr>
            <p:cNvSpPr/>
            <p:nvPr/>
          </p:nvSpPr>
          <p:spPr>
            <a:xfrm>
              <a:off x="8439178"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8" name="Oval 137">
              <a:extLst>
                <a:ext uri="{FF2B5EF4-FFF2-40B4-BE49-F238E27FC236}">
                  <a16:creationId xmlns:a16="http://schemas.microsoft.com/office/drawing/2014/main" id="{144A5030-D66D-D18E-5828-038F2F37BCCA}"/>
                </a:ext>
              </a:extLst>
            </p:cNvPr>
            <p:cNvSpPr/>
            <p:nvPr/>
          </p:nvSpPr>
          <p:spPr>
            <a:xfrm>
              <a:off x="8585904"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9" name="Oval 138">
              <a:extLst>
                <a:ext uri="{FF2B5EF4-FFF2-40B4-BE49-F238E27FC236}">
                  <a16:creationId xmlns:a16="http://schemas.microsoft.com/office/drawing/2014/main" id="{F2D7FC6B-3C09-EB09-0492-7F0722E8B635}"/>
                </a:ext>
              </a:extLst>
            </p:cNvPr>
            <p:cNvSpPr/>
            <p:nvPr/>
          </p:nvSpPr>
          <p:spPr>
            <a:xfrm>
              <a:off x="8730161" y="4793291"/>
              <a:ext cx="70427" cy="70427"/>
            </a:xfrm>
            <a:prstGeom prst="ellipse">
              <a:avLst/>
            </a:prstGeom>
            <a:solidFill>
              <a:srgbClr val="B4B5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30170242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55"/>
        <p:cNvGrpSpPr/>
        <p:nvPr/>
      </p:nvGrpSpPr>
      <p:grpSpPr>
        <a:xfrm>
          <a:off x="0" y="0"/>
          <a:ext cx="0" cy="0"/>
          <a:chOff x="0" y="0"/>
          <a:chExt cx="0" cy="0"/>
        </a:xfrm>
      </p:grpSpPr>
      <p:sp>
        <p:nvSpPr>
          <p:cNvPr id="1356" name="Google Shape;1356;p90"/>
          <p:cNvSpPr txBox="1">
            <a:spLocks noGrp="1"/>
          </p:cNvSpPr>
          <p:nvPr>
            <p:ph type="title" idx="4294967295"/>
          </p:nvPr>
        </p:nvSpPr>
        <p:spPr>
          <a:xfrm>
            <a:off x="406400" y="381000"/>
            <a:ext cx="10871200" cy="609600"/>
          </a:xfrm>
          <a:prstGeom prst="rect">
            <a:avLst/>
          </a:prstGeom>
          <a:noFill/>
          <a:ln>
            <a:noFill/>
          </a:ln>
        </p:spPr>
        <p:txBody>
          <a:bodyPr spcFirstLastPara="1" vert="horz" wrap="square" lIns="121900" tIns="60933" rIns="121900" bIns="60933" rtlCol="0" anchor="ctr" anchorCtr="0">
            <a:noAutofit/>
          </a:bodyPr>
          <a:lstStyle/>
          <a:p>
            <a:pPr algn="ctr">
              <a:lnSpc>
                <a:spcPct val="100000"/>
              </a:lnSpc>
              <a:spcBef>
                <a:spcPts val="0"/>
              </a:spcBef>
              <a:buClr>
                <a:schemeClr val="dk2"/>
              </a:buClr>
              <a:buSzPct val="100000"/>
            </a:pPr>
            <a:r>
              <a:rPr lang="en" sz="3200" b="1" dirty="0">
                <a:solidFill>
                  <a:schemeClr val="bg1"/>
                </a:solidFill>
                <a:latin typeface="Arial"/>
                <a:ea typeface="Arial"/>
                <a:cs typeface="Arial"/>
                <a:sym typeface="Arial"/>
              </a:rPr>
              <a:t>Transformation Rules for Revenue</a:t>
            </a:r>
            <a:endParaRPr sz="2800" dirty="0">
              <a:solidFill>
                <a:schemeClr val="bg1"/>
              </a:solidFill>
            </a:endParaRPr>
          </a:p>
        </p:txBody>
      </p:sp>
      <p:graphicFrame>
        <p:nvGraphicFramePr>
          <p:cNvPr id="1357" name="Google Shape;1357;p90"/>
          <p:cNvGraphicFramePr/>
          <p:nvPr>
            <p:extLst>
              <p:ext uri="{D42A27DB-BD31-4B8C-83A1-F6EECF244321}">
                <p14:modId xmlns:p14="http://schemas.microsoft.com/office/powerpoint/2010/main" val="819610715"/>
              </p:ext>
            </p:extLst>
          </p:nvPr>
        </p:nvGraphicFramePr>
        <p:xfrm>
          <a:off x="2234274" y="1289567"/>
          <a:ext cx="7721367" cy="4781669"/>
        </p:xfrm>
        <a:graphic>
          <a:graphicData uri="http://schemas.openxmlformats.org/drawingml/2006/table">
            <a:tbl>
              <a:tblPr>
                <a:tableStyleId>{08FB837D-C827-4EFA-A057-4D05807E0F7C}</a:tableStyleId>
              </a:tblPr>
              <a:tblGrid>
                <a:gridCol w="2577900">
                  <a:extLst>
                    <a:ext uri="{9D8B030D-6E8A-4147-A177-3AD203B41FA5}">
                      <a16:colId xmlns:a16="http://schemas.microsoft.com/office/drawing/2014/main" val="20000"/>
                    </a:ext>
                  </a:extLst>
                </a:gridCol>
                <a:gridCol w="5143467">
                  <a:extLst>
                    <a:ext uri="{9D8B030D-6E8A-4147-A177-3AD203B41FA5}">
                      <a16:colId xmlns:a16="http://schemas.microsoft.com/office/drawing/2014/main" val="20001"/>
                    </a:ext>
                  </a:extLst>
                </a:gridCol>
              </a:tblGrid>
              <a:tr h="506367">
                <a:tc>
                  <a:txBody>
                    <a:bodyPr/>
                    <a:lstStyle/>
                    <a:p>
                      <a:pPr marL="0" marR="0" lvl="0" indent="0" algn="ctr" rtl="0">
                        <a:lnSpc>
                          <a:spcPct val="100000"/>
                        </a:lnSpc>
                        <a:spcBef>
                          <a:spcPts val="0"/>
                        </a:spcBef>
                        <a:spcAft>
                          <a:spcPts val="0"/>
                        </a:spcAft>
                        <a:buClr>
                          <a:srgbClr val="FFFFFF"/>
                        </a:buClr>
                        <a:buSzPts val="1200"/>
                        <a:buFont typeface="Arial"/>
                        <a:buNone/>
                      </a:pPr>
                      <a:r>
                        <a:rPr lang="en" sz="1600" b="1" u="none" dirty="0">
                          <a:solidFill>
                            <a:srgbClr val="FFFFFF"/>
                          </a:solidFill>
                          <a:sym typeface="Arial"/>
                        </a:rPr>
                        <a:t>Column</a:t>
                      </a:r>
                      <a:endParaRPr sz="16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lnSpc>
                          <a:spcPct val="100000"/>
                        </a:lnSpc>
                        <a:spcBef>
                          <a:spcPts val="0"/>
                        </a:spcBef>
                        <a:spcAft>
                          <a:spcPts val="0"/>
                        </a:spcAft>
                        <a:buClr>
                          <a:srgbClr val="FFFFFF"/>
                        </a:buClr>
                        <a:buSzPts val="1200"/>
                        <a:buFont typeface="Arial"/>
                        <a:buNone/>
                      </a:pPr>
                      <a:r>
                        <a:rPr lang="en" sz="1600" b="1" u="none" dirty="0">
                          <a:solidFill>
                            <a:srgbClr val="FFFFFF"/>
                          </a:solidFill>
                          <a:sym typeface="Arial"/>
                        </a:rPr>
                        <a:t>Detail</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extLst>
                  <a:ext uri="{0D108BD9-81ED-4DB2-BD59-A6C34878D82A}">
                    <a16:rowId xmlns:a16="http://schemas.microsoft.com/office/drawing/2014/main" val="10000"/>
                  </a:ext>
                </a:extLst>
              </a:tr>
              <a:tr h="534567">
                <a:tc>
                  <a:txBody>
                    <a:bodyPr/>
                    <a:lstStyle/>
                    <a:p>
                      <a:pPr marL="0" marR="0" lvl="0" indent="0" algn="ctr" rtl="0">
                        <a:lnSpc>
                          <a:spcPct val="100000"/>
                        </a:lnSpc>
                        <a:spcBef>
                          <a:spcPts val="0"/>
                        </a:spcBef>
                        <a:spcAft>
                          <a:spcPts val="0"/>
                        </a:spcAft>
                        <a:buClr>
                          <a:srgbClr val="000000"/>
                        </a:buClr>
                        <a:buSzPts val="1200"/>
                        <a:buFont typeface="Arial"/>
                        <a:buNone/>
                      </a:pPr>
                      <a:r>
                        <a:rPr lang="en" sz="1600" b="1" dirty="0"/>
                        <a:t>Date</a:t>
                      </a:r>
                      <a:endParaRPr sz="16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b="1" dirty="0"/>
                        <a:t>Transform: YYYYMM</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33333">
                <a:tc>
                  <a:txBody>
                    <a:bodyPr/>
                    <a:lstStyle/>
                    <a:p>
                      <a:pPr marL="0" marR="0" lvl="0" indent="0" algn="ctr" rtl="0">
                        <a:lnSpc>
                          <a:spcPct val="100000"/>
                        </a:lnSpc>
                        <a:spcBef>
                          <a:spcPts val="0"/>
                        </a:spcBef>
                        <a:spcAft>
                          <a:spcPts val="0"/>
                        </a:spcAft>
                        <a:buClr>
                          <a:srgbClr val="000000"/>
                        </a:buClr>
                        <a:buSzPts val="1200"/>
                        <a:buFont typeface="Arial"/>
                        <a:buNone/>
                      </a:pPr>
                      <a:r>
                        <a:rPr lang="en" sz="1600" b="1" dirty="0"/>
                        <a:t>Location</a:t>
                      </a:r>
                      <a:endParaRPr sz="16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b="1" dirty="0"/>
                        <a:t>Transform: Country</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34567">
                <a:tc>
                  <a:txBody>
                    <a:bodyPr/>
                    <a:lstStyle/>
                    <a:p>
                      <a:pPr marL="0" lvl="0" indent="0" algn="ctr" rtl="0">
                        <a:spcBef>
                          <a:spcPts val="0"/>
                        </a:spcBef>
                        <a:spcAft>
                          <a:spcPts val="0"/>
                        </a:spcAft>
                        <a:buClr>
                          <a:schemeClr val="dk1"/>
                        </a:buClr>
                        <a:buSzPts val="1200"/>
                        <a:buFont typeface="Arial"/>
                        <a:buNone/>
                      </a:pPr>
                      <a:r>
                        <a:rPr lang="en" sz="1600" b="1" dirty="0">
                          <a:solidFill>
                            <a:schemeClr val="dk1"/>
                          </a:solidFill>
                        </a:rPr>
                        <a:t>Revenue Source</a:t>
                      </a:r>
                      <a:endParaRPr sz="16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b="1" dirty="0"/>
                        <a:t>Derive: Sum of Revenue</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34567">
                <a:tc>
                  <a:txBody>
                    <a:bodyPr/>
                    <a:lstStyle/>
                    <a:p>
                      <a:pPr marL="0" marR="0" lvl="0" indent="0" algn="ctr" rtl="0">
                        <a:lnSpc>
                          <a:spcPct val="100000"/>
                        </a:lnSpc>
                        <a:spcBef>
                          <a:spcPts val="0"/>
                        </a:spcBef>
                        <a:spcAft>
                          <a:spcPts val="0"/>
                        </a:spcAft>
                        <a:buClr>
                          <a:srgbClr val="000000"/>
                        </a:buClr>
                        <a:buSzPts val="1200"/>
                        <a:buFont typeface="Arial"/>
                        <a:buNone/>
                      </a:pPr>
                      <a:r>
                        <a:rPr lang="en" sz="1600" b="1"/>
                        <a:t>Employee</a:t>
                      </a:r>
                      <a:endParaRPr sz="16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b="1" dirty="0"/>
                        <a:t>Drop</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534567">
                <a:tc>
                  <a:txBody>
                    <a:bodyPr/>
                    <a:lstStyle/>
                    <a:p>
                      <a:pPr marL="0" marR="0" lvl="0" indent="0" algn="ctr" rtl="0">
                        <a:lnSpc>
                          <a:spcPct val="100000"/>
                        </a:lnSpc>
                        <a:spcBef>
                          <a:spcPts val="0"/>
                        </a:spcBef>
                        <a:spcAft>
                          <a:spcPts val="0"/>
                        </a:spcAft>
                        <a:buClr>
                          <a:srgbClr val="000000"/>
                        </a:buClr>
                        <a:buSzPts val="1200"/>
                        <a:buFont typeface="Arial"/>
                        <a:buNone/>
                      </a:pPr>
                      <a:r>
                        <a:rPr lang="en" sz="1600" b="1" dirty="0"/>
                        <a:t>User</a:t>
                      </a:r>
                      <a:endParaRPr sz="16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b="1" dirty="0"/>
                        <a:t>Derive: Sum of users</a:t>
                      </a:r>
                      <a:endParaRPr sz="16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534567">
                <a:tc>
                  <a:txBody>
                    <a:bodyPr/>
                    <a:lstStyle/>
                    <a:p>
                      <a:pPr marL="0" marR="0" lvl="0" indent="0" algn="ctr" rtl="0">
                        <a:lnSpc>
                          <a:spcPct val="100000"/>
                        </a:lnSpc>
                        <a:spcBef>
                          <a:spcPts val="0"/>
                        </a:spcBef>
                        <a:spcAft>
                          <a:spcPts val="0"/>
                        </a:spcAft>
                        <a:buNone/>
                      </a:pPr>
                      <a:r>
                        <a:rPr lang="en" sz="1600" b="1"/>
                        <a:t>Product</a:t>
                      </a:r>
                      <a:endParaRPr sz="16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600" b="1" dirty="0"/>
                        <a:t>Drop</a:t>
                      </a:r>
                      <a:endParaRPr sz="1600" b="1" i="0" u="none" dirty="0">
                        <a:solidFill>
                          <a:srgbClr val="000000"/>
                        </a:solidFill>
                        <a:latin typeface="Arial"/>
                        <a:ea typeface="Arial"/>
                        <a:cs typeface="Arial"/>
                        <a:sym typeface="Aria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534567">
                <a:tc>
                  <a:txBody>
                    <a:bodyPr/>
                    <a:lstStyle/>
                    <a:p>
                      <a:pPr marL="0" marR="0" lvl="0" indent="0" algn="ctr" rtl="0">
                        <a:lnSpc>
                          <a:spcPct val="100000"/>
                        </a:lnSpc>
                        <a:spcBef>
                          <a:spcPts val="0"/>
                        </a:spcBef>
                        <a:spcAft>
                          <a:spcPts val="0"/>
                        </a:spcAft>
                        <a:buNone/>
                      </a:pPr>
                      <a:r>
                        <a:rPr lang="en" sz="1600" b="1"/>
                        <a:t>Terms and Conduction</a:t>
                      </a:r>
                      <a:endParaRPr sz="16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600" b="1" dirty="0"/>
                        <a:t>Move</a:t>
                      </a:r>
                      <a:endParaRPr sz="1600" b="1" i="0" u="none" dirty="0">
                        <a:solidFill>
                          <a:srgbClr val="000000"/>
                        </a:solidFill>
                        <a:latin typeface="Arial"/>
                        <a:ea typeface="Arial"/>
                        <a:cs typeface="Arial"/>
                        <a:sym typeface="Aria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534567">
                <a:tc>
                  <a:txBody>
                    <a:bodyPr/>
                    <a:lstStyle/>
                    <a:p>
                      <a:pPr marL="0" marR="0" lvl="0" indent="0" algn="ctr" rtl="0">
                        <a:lnSpc>
                          <a:spcPct val="100000"/>
                        </a:lnSpc>
                        <a:spcBef>
                          <a:spcPts val="0"/>
                        </a:spcBef>
                        <a:spcAft>
                          <a:spcPts val="0"/>
                        </a:spcAft>
                        <a:buNone/>
                      </a:pPr>
                      <a:r>
                        <a:rPr lang="en" sz="1600" b="1"/>
                        <a:t>Currency</a:t>
                      </a:r>
                      <a:endParaRPr sz="16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None/>
                      </a:pPr>
                      <a:r>
                        <a:rPr lang="en" sz="1600" b="1" dirty="0"/>
                        <a:t>Derive: Total Revenue/Conversion Rate</a:t>
                      </a:r>
                      <a:endParaRPr sz="1600" b="1" i="0" u="none" dirty="0">
                        <a:solidFill>
                          <a:srgbClr val="000000"/>
                        </a:solidFill>
                        <a:latin typeface="Arial"/>
                        <a:ea typeface="Arial"/>
                        <a:cs typeface="Arial"/>
                        <a:sym typeface="Aria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sp>
        <p:nvSpPr>
          <p:cNvPr id="1363" name="Google Shape;1363;p91"/>
          <p:cNvSpPr txBox="1">
            <a:spLocks noGrp="1"/>
          </p:cNvSpPr>
          <p:nvPr>
            <p:ph type="title" idx="4294967295"/>
          </p:nvPr>
        </p:nvSpPr>
        <p:spPr>
          <a:xfrm>
            <a:off x="406400" y="381000"/>
            <a:ext cx="10871200" cy="609600"/>
          </a:xfrm>
          <a:prstGeom prst="rect">
            <a:avLst/>
          </a:prstGeom>
          <a:noFill/>
          <a:ln>
            <a:noFill/>
          </a:ln>
        </p:spPr>
        <p:txBody>
          <a:bodyPr spcFirstLastPara="1" vert="horz" wrap="square" lIns="121900" tIns="60933" rIns="121900" bIns="60933" rtlCol="0" anchor="ctr" anchorCtr="0">
            <a:noAutofit/>
          </a:bodyPr>
          <a:lstStyle/>
          <a:p>
            <a:pPr algn="ctr">
              <a:lnSpc>
                <a:spcPct val="100000"/>
              </a:lnSpc>
              <a:spcBef>
                <a:spcPts val="0"/>
              </a:spcBef>
              <a:buClr>
                <a:schemeClr val="dk2"/>
              </a:buClr>
              <a:buSzPct val="100000"/>
            </a:pPr>
            <a:r>
              <a:rPr lang="en" sz="3600" b="1" dirty="0">
                <a:solidFill>
                  <a:schemeClr val="bg1"/>
                </a:solidFill>
                <a:latin typeface="Arial"/>
                <a:ea typeface="Arial"/>
                <a:cs typeface="Arial"/>
                <a:sym typeface="Arial"/>
              </a:rPr>
              <a:t>Cube Design for Revenue</a:t>
            </a:r>
            <a:endParaRPr sz="3200" dirty="0">
              <a:solidFill>
                <a:schemeClr val="bg1"/>
              </a:solidFill>
            </a:endParaRPr>
          </a:p>
        </p:txBody>
      </p:sp>
      <p:graphicFrame>
        <p:nvGraphicFramePr>
          <p:cNvPr id="1364" name="Google Shape;1364;p91"/>
          <p:cNvGraphicFramePr/>
          <p:nvPr>
            <p:extLst>
              <p:ext uri="{D42A27DB-BD31-4B8C-83A1-F6EECF244321}">
                <p14:modId xmlns:p14="http://schemas.microsoft.com/office/powerpoint/2010/main" val="3187313985"/>
              </p:ext>
            </p:extLst>
          </p:nvPr>
        </p:nvGraphicFramePr>
        <p:xfrm>
          <a:off x="609600" y="1219200"/>
          <a:ext cx="11074400" cy="4836866"/>
        </p:xfrm>
        <a:graphic>
          <a:graphicData uri="http://schemas.openxmlformats.org/drawingml/2006/table">
            <a:tbl>
              <a:tblPr>
                <a:tableStyleId>{08FB837D-C827-4EFA-A057-4D05807E0F7C}</a:tableStyleId>
              </a:tblPr>
              <a:tblGrid>
                <a:gridCol w="1930400">
                  <a:extLst>
                    <a:ext uri="{9D8B030D-6E8A-4147-A177-3AD203B41FA5}">
                      <a16:colId xmlns:a16="http://schemas.microsoft.com/office/drawing/2014/main" val="20000"/>
                    </a:ext>
                  </a:extLst>
                </a:gridCol>
                <a:gridCol w="1524000">
                  <a:extLst>
                    <a:ext uri="{9D8B030D-6E8A-4147-A177-3AD203B41FA5}">
                      <a16:colId xmlns:a16="http://schemas.microsoft.com/office/drawing/2014/main" val="20001"/>
                    </a:ext>
                  </a:extLst>
                </a:gridCol>
                <a:gridCol w="7620000">
                  <a:extLst>
                    <a:ext uri="{9D8B030D-6E8A-4147-A177-3AD203B41FA5}">
                      <a16:colId xmlns:a16="http://schemas.microsoft.com/office/drawing/2014/main" val="20002"/>
                    </a:ext>
                  </a:extLst>
                </a:gridCol>
              </a:tblGrid>
              <a:tr h="655600">
                <a:tc>
                  <a:txBody>
                    <a:bodyPr/>
                    <a:lstStyle/>
                    <a:p>
                      <a:pPr marL="0" marR="0" lvl="0" indent="0" algn="ctr" rtl="0">
                        <a:lnSpc>
                          <a:spcPct val="100000"/>
                        </a:lnSpc>
                        <a:spcBef>
                          <a:spcPts val="0"/>
                        </a:spcBef>
                        <a:spcAft>
                          <a:spcPts val="0"/>
                        </a:spcAft>
                        <a:buClr>
                          <a:srgbClr val="FFFFFF"/>
                        </a:buClr>
                        <a:buSzPts val="1200"/>
                        <a:buFont typeface="Arial"/>
                        <a:buNone/>
                      </a:pPr>
                      <a:r>
                        <a:rPr lang="en" sz="1600" b="1" u="none" dirty="0">
                          <a:solidFill>
                            <a:srgbClr val="FFFFFF"/>
                          </a:solidFill>
                          <a:sym typeface="Arial"/>
                        </a:rPr>
                        <a:t>Dimension</a:t>
                      </a:r>
                      <a:endParaRPr sz="15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l" rtl="0">
                        <a:lnSpc>
                          <a:spcPct val="100000"/>
                        </a:lnSpc>
                        <a:spcBef>
                          <a:spcPts val="0"/>
                        </a:spcBef>
                        <a:spcAft>
                          <a:spcPts val="0"/>
                        </a:spcAft>
                        <a:buClr>
                          <a:srgbClr val="FFFFFF"/>
                        </a:buClr>
                        <a:buSzPts val="1200"/>
                        <a:buFont typeface="Arial"/>
                        <a:buNone/>
                      </a:pPr>
                      <a:r>
                        <a:rPr lang="en" sz="1600" b="1" u="none" dirty="0">
                          <a:solidFill>
                            <a:srgbClr val="FFFFFF"/>
                          </a:solidFill>
                          <a:sym typeface="Arial"/>
                        </a:rPr>
                        <a:t>Type</a:t>
                      </a:r>
                      <a:endParaRPr sz="15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l" rtl="0">
                        <a:lnSpc>
                          <a:spcPct val="100000"/>
                        </a:lnSpc>
                        <a:spcBef>
                          <a:spcPts val="0"/>
                        </a:spcBef>
                        <a:spcAft>
                          <a:spcPts val="0"/>
                        </a:spcAft>
                        <a:buClr>
                          <a:srgbClr val="FFFFFF"/>
                        </a:buClr>
                        <a:buSzPts val="1200"/>
                        <a:buFont typeface="Arial"/>
                        <a:buNone/>
                      </a:pPr>
                      <a:r>
                        <a:rPr lang="en" sz="1600" b="1" u="none" dirty="0">
                          <a:solidFill>
                            <a:srgbClr val="FFFFFF"/>
                          </a:solidFill>
                          <a:sym typeface="Arial"/>
                        </a:rPr>
                        <a:t>Sparsity</a:t>
                      </a:r>
                      <a:endParaRPr sz="1500" b="1" dirty="0"/>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extLst>
                  <a:ext uri="{0D108BD9-81ED-4DB2-BD59-A6C34878D82A}">
                    <a16:rowId xmlns:a16="http://schemas.microsoft.com/office/drawing/2014/main" val="10000"/>
                  </a:ext>
                </a:extLst>
              </a:tr>
              <a:tr h="579400">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dirty="0">
                          <a:solidFill>
                            <a:srgbClr val="000000"/>
                          </a:solidFill>
                          <a:sym typeface="Arial"/>
                        </a:rPr>
                        <a:t>Revenue</a:t>
                      </a:r>
                      <a:endParaRPr sz="15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Fact</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200"/>
                        <a:buFont typeface="Arial"/>
                        <a:buNone/>
                      </a:pPr>
                      <a:r>
                        <a:rPr lang="en" sz="1600" b="1" u="none" dirty="0">
                          <a:solidFill>
                            <a:schemeClr val="dk1"/>
                          </a:solidFill>
                          <a:sym typeface="Arial"/>
                        </a:rPr>
                        <a:t>Always Dense</a:t>
                      </a:r>
                      <a:endParaRPr sz="1500" b="1" dirty="0">
                        <a:solidFill>
                          <a:schemeClr val="dk1"/>
                        </a:solidFill>
                      </a:endParaRPr>
                    </a:p>
                    <a:p>
                      <a:pPr marL="0" marR="0" lvl="0" indent="0" algn="ctr" rtl="0">
                        <a:lnSpc>
                          <a:spcPct val="100000"/>
                        </a:lnSpc>
                        <a:spcBef>
                          <a:spcPts val="0"/>
                        </a:spcBef>
                        <a:spcAft>
                          <a:spcPts val="0"/>
                        </a:spcAft>
                        <a:buClr>
                          <a:srgbClr val="C00000"/>
                        </a:buClr>
                        <a:buSzPts val="1200"/>
                        <a:buFont typeface="Arial"/>
                        <a:buNone/>
                      </a:pPr>
                      <a:r>
                        <a:rPr lang="en" sz="1600" b="1" u="none" dirty="0">
                          <a:solidFill>
                            <a:schemeClr val="dk1"/>
                          </a:solidFill>
                          <a:sym typeface="Arial"/>
                        </a:rPr>
                        <a:t>Design to be chosen at Client or Project Dimension</a:t>
                      </a:r>
                      <a:endParaRPr sz="15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41300">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Time</a:t>
                      </a:r>
                      <a:endParaRPr sz="15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200"/>
                        <a:buFont typeface="Arial"/>
                        <a:buNone/>
                      </a:pPr>
                      <a:r>
                        <a:rPr lang="en" sz="1600" b="1" u="none" dirty="0">
                          <a:solidFill>
                            <a:schemeClr val="dk1"/>
                          </a:solidFill>
                          <a:sym typeface="Arial"/>
                        </a:rPr>
                        <a:t>Always Dense: By Full year, or Quarter, or Month</a:t>
                      </a:r>
                      <a:endParaRPr sz="15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579400">
                <a:tc>
                  <a:txBody>
                    <a:bodyPr/>
                    <a:lstStyle/>
                    <a:p>
                      <a:pPr marL="0" marR="0" lvl="0" indent="0" algn="l" rtl="0">
                        <a:lnSpc>
                          <a:spcPct val="100000"/>
                        </a:lnSpc>
                        <a:spcBef>
                          <a:spcPts val="0"/>
                        </a:spcBef>
                        <a:spcAft>
                          <a:spcPts val="0"/>
                        </a:spcAft>
                        <a:buClr>
                          <a:srgbClr val="000000"/>
                        </a:buClr>
                        <a:buSzPts val="1200"/>
                        <a:buFont typeface="Arial"/>
                        <a:buNone/>
                      </a:pPr>
                      <a:r>
                        <a:rPr lang="en" sz="1600" b="1"/>
                        <a:t>User</a:t>
                      </a:r>
                      <a:endParaRPr sz="15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200"/>
                        <a:buFont typeface="Arial"/>
                        <a:buNone/>
                      </a:pPr>
                      <a:r>
                        <a:rPr lang="en" sz="1600" b="1" dirty="0">
                          <a:solidFill>
                            <a:schemeClr val="dk1"/>
                          </a:solidFill>
                        </a:rPr>
                        <a:t>High Sparsity</a:t>
                      </a:r>
                      <a:r>
                        <a:rPr lang="en" sz="1600" b="1" u="none" dirty="0">
                          <a:solidFill>
                            <a:schemeClr val="dk1"/>
                          </a:solidFill>
                          <a:sym typeface="Arial"/>
                        </a:rPr>
                        <a:t>: </a:t>
                      </a:r>
                      <a:r>
                        <a:rPr lang="en" sz="1600" b="1" dirty="0">
                          <a:solidFill>
                            <a:schemeClr val="dk1"/>
                          </a:solidFill>
                        </a:rPr>
                        <a:t>NO user will have revenue for the month</a:t>
                      </a:r>
                      <a:endParaRPr sz="16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579400">
                <a:tc>
                  <a:txBody>
                    <a:bodyPr/>
                    <a:lstStyle/>
                    <a:p>
                      <a:pPr marL="0" marR="0" lvl="0" indent="0" algn="l" rtl="0">
                        <a:lnSpc>
                          <a:spcPct val="100000"/>
                        </a:lnSpc>
                        <a:spcBef>
                          <a:spcPts val="0"/>
                        </a:spcBef>
                        <a:spcAft>
                          <a:spcPts val="0"/>
                        </a:spcAft>
                        <a:buClr>
                          <a:srgbClr val="000000"/>
                        </a:buClr>
                        <a:buSzPts val="1200"/>
                        <a:buFont typeface="Arial"/>
                        <a:buNone/>
                      </a:pPr>
                      <a:r>
                        <a:rPr lang="en" sz="1600" b="1" dirty="0"/>
                        <a:t>Product</a:t>
                      </a:r>
                      <a:endParaRPr sz="1500" b="1" dirty="0"/>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200"/>
                        <a:buFont typeface="Arial"/>
                        <a:buNone/>
                      </a:pPr>
                      <a:r>
                        <a:rPr lang="en" sz="1600" b="1" u="none" dirty="0">
                          <a:solidFill>
                            <a:schemeClr val="dk1"/>
                          </a:solidFill>
                          <a:sym typeface="Arial"/>
                        </a:rPr>
                        <a:t>Dense: Every </a:t>
                      </a:r>
                      <a:r>
                        <a:rPr lang="en" sz="1600" b="1" dirty="0">
                          <a:solidFill>
                            <a:schemeClr val="dk1"/>
                          </a:solidFill>
                        </a:rPr>
                        <a:t>Product</a:t>
                      </a:r>
                      <a:r>
                        <a:rPr lang="en" sz="1600" b="1" u="none" dirty="0">
                          <a:solidFill>
                            <a:schemeClr val="dk1"/>
                          </a:solidFill>
                          <a:sym typeface="Arial"/>
                        </a:rPr>
                        <a:t> will have</a:t>
                      </a:r>
                      <a:r>
                        <a:rPr lang="en" sz="1600" b="1" dirty="0">
                          <a:solidFill>
                            <a:schemeClr val="dk1"/>
                          </a:solidFill>
                        </a:rPr>
                        <a:t> it (CHECK AGAIN)</a:t>
                      </a:r>
                      <a:endParaRPr sz="15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487333">
                <a:tc>
                  <a:txBody>
                    <a:bodyPr/>
                    <a:lstStyle/>
                    <a:p>
                      <a:pPr marL="0" marR="0" lvl="0" indent="0" algn="l" rtl="0">
                        <a:lnSpc>
                          <a:spcPct val="100000"/>
                        </a:lnSpc>
                        <a:spcBef>
                          <a:spcPts val="0"/>
                        </a:spcBef>
                        <a:spcAft>
                          <a:spcPts val="0"/>
                        </a:spcAft>
                        <a:buClr>
                          <a:srgbClr val="000000"/>
                        </a:buClr>
                        <a:buSzPts val="1200"/>
                        <a:buFont typeface="Arial"/>
                        <a:buNone/>
                      </a:pPr>
                      <a:r>
                        <a:rPr lang="en" sz="1600" b="1"/>
                        <a:t>Location/Currency</a:t>
                      </a:r>
                      <a:endParaRPr sz="15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200"/>
                        <a:buFont typeface="Arial"/>
                        <a:buNone/>
                      </a:pPr>
                      <a:r>
                        <a:rPr lang="en" sz="1600" b="1" u="none" dirty="0">
                          <a:solidFill>
                            <a:schemeClr val="dk1"/>
                          </a:solidFill>
                          <a:sym typeface="Arial"/>
                        </a:rPr>
                        <a:t>Dense: Every </a:t>
                      </a:r>
                      <a:r>
                        <a:rPr lang="en" sz="1600" b="1" dirty="0">
                          <a:solidFill>
                            <a:schemeClr val="dk1"/>
                          </a:solidFill>
                        </a:rPr>
                        <a:t>Location/Currency</a:t>
                      </a:r>
                      <a:r>
                        <a:rPr lang="en" sz="1600" b="1" u="none" dirty="0">
                          <a:solidFill>
                            <a:schemeClr val="dk1"/>
                          </a:solidFill>
                          <a:sym typeface="Arial"/>
                        </a:rPr>
                        <a:t> will have it</a:t>
                      </a:r>
                      <a:endParaRPr sz="15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822300">
                <a:tc>
                  <a:txBody>
                    <a:bodyPr/>
                    <a:lstStyle/>
                    <a:p>
                      <a:pPr marL="0" marR="0" lvl="0" indent="0" algn="l" rtl="0">
                        <a:lnSpc>
                          <a:spcPct val="100000"/>
                        </a:lnSpc>
                        <a:spcBef>
                          <a:spcPts val="0"/>
                        </a:spcBef>
                        <a:spcAft>
                          <a:spcPts val="0"/>
                        </a:spcAft>
                        <a:buClr>
                          <a:srgbClr val="000000"/>
                        </a:buClr>
                        <a:buSzPts val="1200"/>
                        <a:buFont typeface="Arial"/>
                        <a:buNone/>
                      </a:pPr>
                      <a:r>
                        <a:rPr lang="en" sz="1600" b="1"/>
                        <a:t>Dense</a:t>
                      </a:r>
                      <a:endParaRPr sz="15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Clr>
                          <a:schemeClr val="dk1"/>
                        </a:buClr>
                        <a:buSzPts val="1200"/>
                        <a:buFont typeface="Arial"/>
                        <a:buNone/>
                      </a:pPr>
                      <a:r>
                        <a:rPr lang="en" sz="1600" b="1" dirty="0">
                          <a:solidFill>
                            <a:schemeClr val="dk1"/>
                          </a:solidFill>
                        </a:rPr>
                        <a:t>Dense: Every Dense will have it (CHECK DIMENSION)</a:t>
                      </a:r>
                      <a:endParaRPr sz="16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692133">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Project</a:t>
                      </a:r>
                      <a:endParaRPr sz="1500" b="1"/>
                    </a:p>
                  </a:txBody>
                  <a:tcPr marL="121933" marR="121933" marT="45733" marB="4573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rtl="0">
                        <a:lnSpc>
                          <a:spcPct val="100000"/>
                        </a:lnSpc>
                        <a:spcBef>
                          <a:spcPts val="0"/>
                        </a:spcBef>
                        <a:spcAft>
                          <a:spcPts val="0"/>
                        </a:spcAft>
                        <a:buClr>
                          <a:srgbClr val="000000"/>
                        </a:buClr>
                        <a:buSzPts val="1200"/>
                        <a:buFont typeface="Arial"/>
                        <a:buNone/>
                      </a:pPr>
                      <a:r>
                        <a:rPr lang="en" sz="1600" b="1" u="none">
                          <a:solidFill>
                            <a:srgbClr val="000000"/>
                          </a:solidFill>
                          <a:sym typeface="Arial"/>
                        </a:rPr>
                        <a:t>Dimension</a:t>
                      </a:r>
                      <a:endParaRPr sz="1500" b="1"/>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C00000"/>
                        </a:buClr>
                        <a:buSzPts val="1200"/>
                        <a:buFont typeface="Arial"/>
                        <a:buNone/>
                      </a:pPr>
                      <a:r>
                        <a:rPr lang="en" sz="1600" b="1" u="none" dirty="0">
                          <a:solidFill>
                            <a:schemeClr val="dk1"/>
                          </a:solidFill>
                          <a:sym typeface="Arial"/>
                        </a:rPr>
                        <a:t>High Sparsity: Not every Client/Project will have revenue for the month </a:t>
                      </a:r>
                      <a:r>
                        <a:rPr lang="en" sz="1600" b="1" dirty="0">
                          <a:solidFill>
                            <a:schemeClr val="dk1"/>
                          </a:solidFill>
                        </a:rPr>
                        <a:t>(CHECK DIMENSION)</a:t>
                      </a:r>
                      <a:endParaRPr sz="1500" b="1" dirty="0">
                        <a:solidFill>
                          <a:schemeClr val="dk1"/>
                        </a:solidFill>
                      </a:endParaRPr>
                    </a:p>
                  </a:txBody>
                  <a:tcPr marL="121933" marR="121933" marT="45733" marB="45733" anchor="ctr" anchorCtr="1">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79" name="Google Shape;1379;p92"/>
          <p:cNvSpPr txBox="1"/>
          <p:nvPr/>
        </p:nvSpPr>
        <p:spPr>
          <a:xfrm>
            <a:off x="181953" y="283625"/>
            <a:ext cx="11823200" cy="738623"/>
          </a:xfrm>
          <a:prstGeom prst="rect">
            <a:avLst/>
          </a:prstGeom>
          <a:noFill/>
          <a:ln>
            <a:noFill/>
          </a:ln>
        </p:spPr>
        <p:txBody>
          <a:bodyPr spcFirstLastPara="1" wrap="square" lIns="121900" tIns="121900" rIns="121900" bIns="121900" anchor="t" anchorCtr="0">
            <a:spAutoFit/>
          </a:bodyPr>
          <a:lstStyle/>
          <a:p>
            <a:pPr algn="ctr"/>
            <a:r>
              <a:rPr lang="en" sz="3200" b="1" dirty="0">
                <a:solidFill>
                  <a:schemeClr val="bg1"/>
                </a:solidFill>
                <a:latin typeface="Lucida Sans"/>
                <a:ea typeface="Lucida Sans"/>
                <a:cs typeface="Lucida Sans"/>
                <a:sym typeface="Lucida Sans"/>
              </a:rPr>
              <a:t>E-commerce Aggregate Tables </a:t>
            </a:r>
            <a:endParaRPr sz="133" dirty="0">
              <a:solidFill>
                <a:schemeClr val="bg1"/>
              </a:solidFill>
            </a:endParaRPr>
          </a:p>
        </p:txBody>
      </p:sp>
      <p:grpSp>
        <p:nvGrpSpPr>
          <p:cNvPr id="2" name="Group 1">
            <a:extLst>
              <a:ext uri="{FF2B5EF4-FFF2-40B4-BE49-F238E27FC236}">
                <a16:creationId xmlns:a16="http://schemas.microsoft.com/office/drawing/2014/main" id="{EF91724B-C3A4-3F20-894F-C2DED7F662D8}"/>
              </a:ext>
            </a:extLst>
          </p:cNvPr>
          <p:cNvGrpSpPr/>
          <p:nvPr/>
        </p:nvGrpSpPr>
        <p:grpSpPr>
          <a:xfrm>
            <a:off x="524656" y="1618938"/>
            <a:ext cx="11394744" cy="4830362"/>
            <a:chOff x="168133" y="1536867"/>
            <a:chExt cx="11751267" cy="4912433"/>
          </a:xfrm>
        </p:grpSpPr>
        <p:sp>
          <p:nvSpPr>
            <p:cNvPr id="1369" name="Google Shape;1369;p92"/>
            <p:cNvSpPr txBox="1"/>
            <p:nvPr/>
          </p:nvSpPr>
          <p:spPr>
            <a:xfrm>
              <a:off x="168133" y="1716051"/>
              <a:ext cx="1568400" cy="20416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sz="1600" b="1" u="sng">
                  <a:solidFill>
                    <a:schemeClr val="bg1"/>
                  </a:solidFill>
                  <a:latin typeface="Roboto"/>
                  <a:ea typeface="Roboto"/>
                  <a:cs typeface="Roboto"/>
                  <a:sym typeface="Roboto"/>
                </a:rPr>
                <a:t>Revenue</a:t>
              </a:r>
              <a:endParaRPr sz="1600" b="1" u="sng">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Revenue source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Product/service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Name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Type</a:t>
              </a:r>
              <a:endParaRPr sz="1600">
                <a:solidFill>
                  <a:schemeClr val="bg1"/>
                </a:solidFill>
                <a:latin typeface="Roboto"/>
                <a:ea typeface="Roboto"/>
                <a:cs typeface="Roboto"/>
                <a:sym typeface="Roboto"/>
              </a:endParaRPr>
            </a:p>
            <a:p>
              <a:endParaRPr sz="1600">
                <a:solidFill>
                  <a:schemeClr val="bg1"/>
                </a:solidFill>
                <a:latin typeface="Roboto"/>
                <a:ea typeface="Roboto"/>
                <a:cs typeface="Roboto"/>
                <a:sym typeface="Roboto"/>
              </a:endParaRPr>
            </a:p>
          </p:txBody>
        </p:sp>
        <p:sp>
          <p:nvSpPr>
            <p:cNvPr id="1370" name="Google Shape;1370;p92"/>
            <p:cNvSpPr txBox="1"/>
            <p:nvPr/>
          </p:nvSpPr>
          <p:spPr>
            <a:xfrm>
              <a:off x="2089500" y="2553400"/>
              <a:ext cx="2060800" cy="1751200"/>
            </a:xfrm>
            <a:prstGeom prst="rect">
              <a:avLst/>
            </a:prstGeom>
            <a:solidFill>
              <a:srgbClr val="00B050"/>
            </a:solid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pPr algn="ctr"/>
              <a:r>
                <a:rPr lang="en" sz="1600" b="1" u="sng" dirty="0">
                  <a:latin typeface="Roboto"/>
                  <a:ea typeface="Roboto"/>
                  <a:cs typeface="Roboto"/>
                  <a:sym typeface="Roboto"/>
                </a:rPr>
                <a:t>USER BILLING</a:t>
              </a:r>
              <a:endParaRPr sz="1600" b="1" u="sng" dirty="0">
                <a:latin typeface="Roboto"/>
                <a:ea typeface="Roboto"/>
                <a:cs typeface="Roboto"/>
                <a:sym typeface="Roboto"/>
              </a:endParaRPr>
            </a:p>
            <a:p>
              <a:r>
                <a:rPr lang="en" sz="1600" dirty="0">
                  <a:latin typeface="Roboto"/>
                  <a:ea typeface="Roboto"/>
                  <a:cs typeface="Roboto"/>
                  <a:sym typeface="Roboto"/>
                </a:rPr>
                <a:t>Subscription charge</a:t>
              </a:r>
              <a:endParaRPr sz="1600" dirty="0">
                <a:latin typeface="Roboto"/>
                <a:ea typeface="Roboto"/>
                <a:cs typeface="Roboto"/>
                <a:sym typeface="Roboto"/>
              </a:endParaRPr>
            </a:p>
            <a:p>
              <a:r>
                <a:rPr lang="en" sz="1600" dirty="0">
                  <a:latin typeface="Roboto"/>
                  <a:ea typeface="Roboto"/>
                  <a:cs typeface="Roboto"/>
                  <a:sym typeface="Roboto"/>
                </a:rPr>
                <a:t>No. of users</a:t>
              </a:r>
              <a:endParaRPr sz="1600" dirty="0">
                <a:latin typeface="Roboto"/>
                <a:ea typeface="Roboto"/>
                <a:cs typeface="Roboto"/>
                <a:sym typeface="Roboto"/>
              </a:endParaRPr>
            </a:p>
            <a:p>
              <a:r>
                <a:rPr lang="en" sz="1600" dirty="0">
                  <a:latin typeface="Roboto"/>
                  <a:ea typeface="Roboto"/>
                  <a:cs typeface="Roboto"/>
                  <a:sym typeface="Roboto"/>
                </a:rPr>
                <a:t>Net profit</a:t>
              </a:r>
              <a:endParaRPr sz="1600" dirty="0">
                <a:latin typeface="Roboto"/>
                <a:ea typeface="Roboto"/>
                <a:cs typeface="Roboto"/>
                <a:sym typeface="Roboto"/>
              </a:endParaRPr>
            </a:p>
            <a:p>
              <a:r>
                <a:rPr lang="en" sz="1600" dirty="0">
                  <a:latin typeface="Roboto"/>
                  <a:ea typeface="Roboto"/>
                  <a:cs typeface="Roboto"/>
                  <a:sym typeface="Roboto"/>
                </a:rPr>
                <a:t>Net revenues</a:t>
              </a:r>
              <a:endParaRPr sz="1600" b="1" u="sng" dirty="0">
                <a:latin typeface="Roboto"/>
                <a:ea typeface="Roboto"/>
                <a:cs typeface="Roboto"/>
                <a:sym typeface="Roboto"/>
              </a:endParaRPr>
            </a:p>
          </p:txBody>
        </p:sp>
        <p:sp>
          <p:nvSpPr>
            <p:cNvPr id="1371" name="Google Shape;1371;p92"/>
            <p:cNvSpPr txBox="1"/>
            <p:nvPr/>
          </p:nvSpPr>
          <p:spPr>
            <a:xfrm>
              <a:off x="584533" y="4317333"/>
              <a:ext cx="1289200" cy="19188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sz="1600" b="1" u="sng">
                  <a:solidFill>
                    <a:schemeClr val="bg1"/>
                  </a:solidFill>
                  <a:latin typeface="Roboto"/>
                  <a:ea typeface="Roboto"/>
                  <a:cs typeface="Roboto"/>
                  <a:sym typeface="Roboto"/>
                </a:rPr>
                <a:t>Date</a:t>
              </a:r>
              <a:endParaRPr sz="1600" b="1" u="sng">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Year</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Quarter</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Month</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Hour</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Minutes</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Seconds</a:t>
              </a:r>
              <a:endParaRPr sz="1600">
                <a:solidFill>
                  <a:schemeClr val="bg1"/>
                </a:solidFill>
                <a:latin typeface="Roboto"/>
                <a:ea typeface="Roboto"/>
                <a:cs typeface="Roboto"/>
                <a:sym typeface="Roboto"/>
              </a:endParaRPr>
            </a:p>
            <a:p>
              <a:endParaRPr sz="1600">
                <a:solidFill>
                  <a:schemeClr val="bg1"/>
                </a:solidFill>
                <a:latin typeface="Roboto"/>
                <a:ea typeface="Roboto"/>
                <a:cs typeface="Roboto"/>
                <a:sym typeface="Roboto"/>
              </a:endParaRPr>
            </a:p>
          </p:txBody>
        </p:sp>
        <p:sp>
          <p:nvSpPr>
            <p:cNvPr id="1372" name="Google Shape;1372;p92"/>
            <p:cNvSpPr txBox="1"/>
            <p:nvPr/>
          </p:nvSpPr>
          <p:spPr>
            <a:xfrm>
              <a:off x="4710651" y="1536867"/>
              <a:ext cx="1668000" cy="22208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sz="1600" b="1" u="sng">
                  <a:solidFill>
                    <a:schemeClr val="bg1"/>
                  </a:solidFill>
                  <a:latin typeface="Roboto"/>
                  <a:ea typeface="Roboto"/>
                  <a:cs typeface="Roboto"/>
                  <a:sym typeface="Roboto"/>
                </a:rPr>
                <a:t>Location</a:t>
              </a:r>
              <a:endParaRPr sz="1600" b="1" u="sng">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Continent</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Country</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State/Province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City/Town</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Zip code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Longitude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Latitude</a:t>
              </a:r>
              <a:endParaRPr sz="1600">
                <a:solidFill>
                  <a:schemeClr val="bg1"/>
                </a:solidFill>
                <a:latin typeface="Roboto"/>
                <a:ea typeface="Roboto"/>
                <a:cs typeface="Roboto"/>
                <a:sym typeface="Roboto"/>
              </a:endParaRPr>
            </a:p>
          </p:txBody>
        </p:sp>
        <p:sp>
          <p:nvSpPr>
            <p:cNvPr id="1373" name="Google Shape;1373;p92"/>
            <p:cNvSpPr txBox="1"/>
            <p:nvPr/>
          </p:nvSpPr>
          <p:spPr>
            <a:xfrm>
              <a:off x="8611800" y="2167601"/>
              <a:ext cx="1716433" cy="2220800"/>
            </a:xfrm>
            <a:prstGeom prst="rect">
              <a:avLst/>
            </a:prstGeom>
            <a:solidFill>
              <a:srgbClr val="00B050"/>
            </a:solid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b="1" u="sng" dirty="0">
                  <a:latin typeface="Roboto"/>
                  <a:ea typeface="Roboto"/>
                  <a:cs typeface="Roboto"/>
                  <a:sym typeface="Roboto"/>
                </a:rPr>
                <a:t>USER BILLING</a:t>
              </a:r>
              <a:endParaRPr b="1" u="sng" dirty="0">
                <a:latin typeface="Roboto"/>
                <a:ea typeface="Roboto"/>
                <a:cs typeface="Roboto"/>
                <a:sym typeface="Roboto"/>
              </a:endParaRPr>
            </a:p>
            <a:p>
              <a:r>
                <a:rPr lang="en" dirty="0">
                  <a:latin typeface="Roboto"/>
                  <a:ea typeface="Roboto"/>
                  <a:cs typeface="Roboto"/>
                  <a:sym typeface="Roboto"/>
                </a:rPr>
                <a:t>Subscription charge</a:t>
              </a:r>
              <a:endParaRPr dirty="0">
                <a:latin typeface="Roboto"/>
                <a:ea typeface="Roboto"/>
                <a:cs typeface="Roboto"/>
                <a:sym typeface="Roboto"/>
              </a:endParaRPr>
            </a:p>
            <a:p>
              <a:r>
                <a:rPr lang="en" dirty="0">
                  <a:latin typeface="Roboto"/>
                  <a:ea typeface="Roboto"/>
                  <a:cs typeface="Roboto"/>
                  <a:sym typeface="Roboto"/>
                </a:rPr>
                <a:t># of users</a:t>
              </a:r>
              <a:endParaRPr dirty="0">
                <a:latin typeface="Roboto"/>
                <a:ea typeface="Roboto"/>
                <a:cs typeface="Roboto"/>
                <a:sym typeface="Roboto"/>
              </a:endParaRPr>
            </a:p>
            <a:p>
              <a:r>
                <a:rPr lang="en" dirty="0">
                  <a:latin typeface="Roboto"/>
                  <a:ea typeface="Roboto"/>
                  <a:cs typeface="Roboto"/>
                  <a:sym typeface="Roboto"/>
                </a:rPr>
                <a:t>Net profit</a:t>
              </a:r>
              <a:endParaRPr dirty="0">
                <a:latin typeface="Roboto"/>
                <a:ea typeface="Roboto"/>
                <a:cs typeface="Roboto"/>
                <a:sym typeface="Roboto"/>
              </a:endParaRPr>
            </a:p>
            <a:p>
              <a:r>
                <a:rPr lang="en" dirty="0">
                  <a:latin typeface="Roboto"/>
                  <a:ea typeface="Roboto"/>
                  <a:cs typeface="Roboto"/>
                  <a:sym typeface="Roboto"/>
                </a:rPr>
                <a:t>Net revenues</a:t>
              </a:r>
              <a:endParaRPr dirty="0">
                <a:latin typeface="Roboto"/>
                <a:ea typeface="Roboto"/>
                <a:cs typeface="Roboto"/>
                <a:sym typeface="Roboto"/>
              </a:endParaRPr>
            </a:p>
          </p:txBody>
        </p:sp>
        <p:sp>
          <p:nvSpPr>
            <p:cNvPr id="1374" name="Google Shape;1374;p92"/>
            <p:cNvSpPr txBox="1"/>
            <p:nvPr/>
          </p:nvSpPr>
          <p:spPr>
            <a:xfrm>
              <a:off x="10788200" y="2780400"/>
              <a:ext cx="1131200" cy="12972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b="1" u="sng">
                  <a:solidFill>
                    <a:schemeClr val="bg1"/>
                  </a:solidFill>
                  <a:latin typeface="Roboto"/>
                  <a:ea typeface="Roboto"/>
                  <a:cs typeface="Roboto"/>
                  <a:sym typeface="Roboto"/>
                </a:rPr>
                <a:t>Time</a:t>
              </a:r>
              <a:endParaRPr b="1" u="sng">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Year</a:t>
              </a:r>
              <a:endParaRPr>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Quarter</a:t>
              </a:r>
              <a:endParaRPr>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Month</a:t>
              </a:r>
              <a:endParaRPr>
                <a:solidFill>
                  <a:schemeClr val="bg1"/>
                </a:solidFill>
                <a:latin typeface="Roboto"/>
                <a:ea typeface="Roboto"/>
                <a:cs typeface="Roboto"/>
                <a:sym typeface="Roboto"/>
              </a:endParaRPr>
            </a:p>
            <a:p>
              <a:endParaRPr>
                <a:solidFill>
                  <a:schemeClr val="bg1"/>
                </a:solidFill>
                <a:latin typeface="Roboto"/>
                <a:ea typeface="Roboto"/>
                <a:cs typeface="Roboto"/>
                <a:sym typeface="Roboto"/>
              </a:endParaRPr>
            </a:p>
          </p:txBody>
        </p:sp>
        <p:sp>
          <p:nvSpPr>
            <p:cNvPr id="1375" name="Google Shape;1375;p92"/>
            <p:cNvSpPr txBox="1"/>
            <p:nvPr/>
          </p:nvSpPr>
          <p:spPr>
            <a:xfrm>
              <a:off x="7007967" y="2327400"/>
              <a:ext cx="1289200" cy="11016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b="1" u="sng">
                  <a:solidFill>
                    <a:schemeClr val="bg1"/>
                  </a:solidFill>
                  <a:latin typeface="Roboto"/>
                  <a:ea typeface="Roboto"/>
                  <a:cs typeface="Roboto"/>
                  <a:sym typeface="Roboto"/>
                </a:rPr>
                <a:t>Location</a:t>
              </a:r>
              <a:endParaRPr b="1" u="sng">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Continent</a:t>
              </a:r>
              <a:endParaRPr>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Country</a:t>
              </a:r>
              <a:endParaRPr>
                <a:solidFill>
                  <a:schemeClr val="bg1"/>
                </a:solidFill>
                <a:latin typeface="Roboto"/>
                <a:ea typeface="Roboto"/>
                <a:cs typeface="Roboto"/>
                <a:sym typeface="Roboto"/>
              </a:endParaRPr>
            </a:p>
            <a:p>
              <a:endParaRPr>
                <a:solidFill>
                  <a:schemeClr val="bg1"/>
                </a:solidFill>
                <a:latin typeface="Roboto"/>
                <a:ea typeface="Roboto"/>
                <a:cs typeface="Roboto"/>
                <a:sym typeface="Roboto"/>
              </a:endParaRPr>
            </a:p>
            <a:p>
              <a:endParaRPr>
                <a:solidFill>
                  <a:schemeClr val="bg1"/>
                </a:solidFill>
                <a:latin typeface="Roboto"/>
                <a:ea typeface="Roboto"/>
                <a:cs typeface="Roboto"/>
                <a:sym typeface="Roboto"/>
              </a:endParaRPr>
            </a:p>
          </p:txBody>
        </p:sp>
        <p:sp>
          <p:nvSpPr>
            <p:cNvPr id="1376" name="Google Shape;1376;p92"/>
            <p:cNvSpPr txBox="1"/>
            <p:nvPr/>
          </p:nvSpPr>
          <p:spPr>
            <a:xfrm>
              <a:off x="8415400" y="5013633"/>
              <a:ext cx="2060800" cy="7996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b="1" u="sng">
                  <a:solidFill>
                    <a:schemeClr val="bg1"/>
                  </a:solidFill>
                  <a:latin typeface="Roboto"/>
                  <a:ea typeface="Roboto"/>
                  <a:cs typeface="Roboto"/>
                  <a:sym typeface="Roboto"/>
                </a:rPr>
                <a:t>Revenue</a:t>
              </a:r>
              <a:endParaRPr b="1" u="sng">
                <a:solidFill>
                  <a:schemeClr val="bg1"/>
                </a:solidFill>
                <a:latin typeface="Roboto"/>
                <a:ea typeface="Roboto"/>
                <a:cs typeface="Roboto"/>
                <a:sym typeface="Roboto"/>
              </a:endParaRPr>
            </a:p>
            <a:p>
              <a:r>
                <a:rPr lang="en">
                  <a:solidFill>
                    <a:schemeClr val="bg1"/>
                  </a:solidFill>
                  <a:latin typeface="Roboto"/>
                  <a:ea typeface="Roboto"/>
                  <a:cs typeface="Roboto"/>
                  <a:sym typeface="Roboto"/>
                </a:rPr>
                <a:t>Product/Service</a:t>
              </a:r>
              <a:endParaRPr>
                <a:solidFill>
                  <a:schemeClr val="bg1"/>
                </a:solidFill>
                <a:latin typeface="Roboto"/>
                <a:ea typeface="Roboto"/>
                <a:cs typeface="Roboto"/>
                <a:sym typeface="Roboto"/>
              </a:endParaRPr>
            </a:p>
          </p:txBody>
        </p:sp>
        <p:cxnSp>
          <p:nvCxnSpPr>
            <p:cNvPr id="1377" name="Google Shape;1377;p92"/>
            <p:cNvCxnSpPr/>
            <p:nvPr/>
          </p:nvCxnSpPr>
          <p:spPr>
            <a:xfrm rot="10800000" flipH="1">
              <a:off x="6096000" y="4180533"/>
              <a:ext cx="1741200" cy="5200"/>
            </a:xfrm>
            <a:prstGeom prst="straightConnector1">
              <a:avLst/>
            </a:prstGeom>
            <a:noFill/>
            <a:ln w="38100" cap="flat" cmpd="sng">
              <a:solidFill>
                <a:srgbClr val="1ED760"/>
              </a:solidFill>
              <a:prstDash val="solid"/>
              <a:round/>
              <a:headEnd type="none" w="med" len="med"/>
              <a:tailEnd type="triangle" w="med" len="med"/>
            </a:ln>
          </p:spPr>
        </p:cxnSp>
        <p:sp>
          <p:nvSpPr>
            <p:cNvPr id="1378" name="Google Shape;1378;p92"/>
            <p:cNvSpPr txBox="1"/>
            <p:nvPr/>
          </p:nvSpPr>
          <p:spPr>
            <a:xfrm>
              <a:off x="3514433" y="4939300"/>
              <a:ext cx="1289200" cy="1510000"/>
            </a:xfrm>
            <a:prstGeom prst="rect">
              <a:avLst/>
            </a:prstGeom>
            <a:noFill/>
            <a:ln w="9525" cap="flat" cmpd="sng">
              <a:solidFill>
                <a:srgbClr val="1ED760"/>
              </a:solidFill>
              <a:prstDash val="solid"/>
              <a:round/>
              <a:headEnd type="none" w="sm" len="sm"/>
              <a:tailEnd type="none" w="sm" len="sm"/>
            </a:ln>
          </p:spPr>
          <p:txBody>
            <a:bodyPr spcFirstLastPara="1" wrap="square" lIns="121900" tIns="121900" rIns="121900" bIns="121900" anchor="t" anchorCtr="0">
              <a:noAutofit/>
            </a:bodyPr>
            <a:lstStyle/>
            <a:p>
              <a:r>
                <a:rPr lang="en" sz="1600" b="1" u="sng">
                  <a:solidFill>
                    <a:schemeClr val="bg1"/>
                  </a:solidFill>
                  <a:latin typeface="Roboto"/>
                  <a:ea typeface="Roboto"/>
                  <a:cs typeface="Roboto"/>
                  <a:sym typeface="Roboto"/>
                </a:rPr>
                <a:t>User</a:t>
              </a:r>
              <a:endParaRPr sz="1600" b="1" u="sng">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Name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Gender</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Age</a:t>
              </a:r>
              <a:endParaRPr sz="1600">
                <a:solidFill>
                  <a:schemeClr val="bg1"/>
                </a:solidFill>
                <a:latin typeface="Roboto"/>
                <a:ea typeface="Roboto"/>
                <a:cs typeface="Roboto"/>
                <a:sym typeface="Roboto"/>
              </a:endParaRPr>
            </a:p>
            <a:p>
              <a:r>
                <a:rPr lang="en" sz="1600">
                  <a:solidFill>
                    <a:schemeClr val="bg1"/>
                  </a:solidFill>
                  <a:latin typeface="Roboto"/>
                  <a:ea typeface="Roboto"/>
                  <a:cs typeface="Roboto"/>
                  <a:sym typeface="Roboto"/>
                </a:rPr>
                <a:t>Email ID</a:t>
              </a:r>
              <a:endParaRPr sz="1600">
                <a:solidFill>
                  <a:schemeClr val="bg1"/>
                </a:solidFill>
                <a:latin typeface="Roboto"/>
                <a:ea typeface="Roboto"/>
                <a:cs typeface="Roboto"/>
                <a:sym typeface="Roboto"/>
              </a:endParaRPr>
            </a:p>
          </p:txBody>
        </p:sp>
        <p:cxnSp>
          <p:nvCxnSpPr>
            <p:cNvPr id="1380" name="Google Shape;1380;p92"/>
            <p:cNvCxnSpPr>
              <a:stCxn id="1370" idx="1"/>
              <a:endCxn id="1369" idx="3"/>
            </p:cNvCxnSpPr>
            <p:nvPr/>
          </p:nvCxnSpPr>
          <p:spPr>
            <a:xfrm rot="10800000">
              <a:off x="1736700" y="2737000"/>
              <a:ext cx="352800" cy="692000"/>
            </a:xfrm>
            <a:prstGeom prst="straightConnector1">
              <a:avLst/>
            </a:prstGeom>
            <a:noFill/>
            <a:ln w="9525" cap="flat" cmpd="sng">
              <a:solidFill>
                <a:srgbClr val="1ED760"/>
              </a:solidFill>
              <a:prstDash val="solid"/>
              <a:round/>
              <a:headEnd type="none" w="med" len="med"/>
              <a:tailEnd type="none" w="med" len="med"/>
            </a:ln>
          </p:spPr>
        </p:cxnSp>
        <p:cxnSp>
          <p:nvCxnSpPr>
            <p:cNvPr id="1381" name="Google Shape;1381;p92"/>
            <p:cNvCxnSpPr/>
            <p:nvPr/>
          </p:nvCxnSpPr>
          <p:spPr>
            <a:xfrm rot="10800000">
              <a:off x="3467917" y="4335000"/>
              <a:ext cx="719600" cy="609200"/>
            </a:xfrm>
            <a:prstGeom prst="straightConnector1">
              <a:avLst/>
            </a:prstGeom>
            <a:noFill/>
            <a:ln w="9525" cap="flat" cmpd="sng">
              <a:solidFill>
                <a:srgbClr val="1ED760"/>
              </a:solidFill>
              <a:prstDash val="solid"/>
              <a:round/>
              <a:headEnd type="none" w="med" len="med"/>
              <a:tailEnd type="none" w="med" len="med"/>
            </a:ln>
          </p:spPr>
        </p:cxnSp>
        <p:cxnSp>
          <p:nvCxnSpPr>
            <p:cNvPr id="1382" name="Google Shape;1382;p92"/>
            <p:cNvCxnSpPr>
              <a:endCxn id="1371" idx="3"/>
            </p:cNvCxnSpPr>
            <p:nvPr/>
          </p:nvCxnSpPr>
          <p:spPr>
            <a:xfrm flipH="1">
              <a:off x="1873733" y="4286333"/>
              <a:ext cx="715200" cy="990400"/>
            </a:xfrm>
            <a:prstGeom prst="straightConnector1">
              <a:avLst/>
            </a:prstGeom>
            <a:noFill/>
            <a:ln w="9525" cap="flat" cmpd="sng">
              <a:solidFill>
                <a:srgbClr val="1ED760"/>
              </a:solidFill>
              <a:prstDash val="solid"/>
              <a:round/>
              <a:headEnd type="none" w="med" len="med"/>
              <a:tailEnd type="none" w="med" len="med"/>
            </a:ln>
          </p:spPr>
        </p:cxnSp>
        <p:cxnSp>
          <p:nvCxnSpPr>
            <p:cNvPr id="1383" name="Google Shape;1383;p92"/>
            <p:cNvCxnSpPr>
              <a:stCxn id="1372" idx="1"/>
              <a:endCxn id="1370" idx="3"/>
            </p:cNvCxnSpPr>
            <p:nvPr/>
          </p:nvCxnSpPr>
          <p:spPr>
            <a:xfrm flipH="1">
              <a:off x="4150251" y="2647267"/>
              <a:ext cx="560400" cy="781600"/>
            </a:xfrm>
            <a:prstGeom prst="straightConnector1">
              <a:avLst/>
            </a:prstGeom>
            <a:noFill/>
            <a:ln w="9525" cap="flat" cmpd="sng">
              <a:solidFill>
                <a:srgbClr val="1ED760"/>
              </a:solidFill>
              <a:prstDash val="solid"/>
              <a:round/>
              <a:headEnd type="none" w="med" len="med"/>
              <a:tailEnd type="none" w="med" len="med"/>
            </a:ln>
          </p:spPr>
        </p:cxnSp>
        <p:cxnSp>
          <p:nvCxnSpPr>
            <p:cNvPr id="1384" name="Google Shape;1384;p92"/>
            <p:cNvCxnSpPr>
              <a:cxnSpLocks/>
              <a:stCxn id="1373" idx="3"/>
              <a:endCxn id="1374" idx="1"/>
            </p:cNvCxnSpPr>
            <p:nvPr/>
          </p:nvCxnSpPr>
          <p:spPr>
            <a:xfrm>
              <a:off x="10328233" y="3278001"/>
              <a:ext cx="459967" cy="151000"/>
            </a:xfrm>
            <a:prstGeom prst="straightConnector1">
              <a:avLst/>
            </a:prstGeom>
            <a:noFill/>
            <a:ln w="9525" cap="flat" cmpd="sng">
              <a:solidFill>
                <a:srgbClr val="1ED760"/>
              </a:solidFill>
              <a:prstDash val="solid"/>
              <a:round/>
              <a:headEnd type="none" w="med" len="med"/>
              <a:tailEnd type="none" w="med" len="med"/>
            </a:ln>
          </p:spPr>
        </p:cxnSp>
        <p:cxnSp>
          <p:nvCxnSpPr>
            <p:cNvPr id="1385" name="Google Shape;1385;p92"/>
            <p:cNvCxnSpPr>
              <a:cxnSpLocks/>
              <a:stCxn id="1373" idx="1"/>
              <a:endCxn id="1375" idx="3"/>
            </p:cNvCxnSpPr>
            <p:nvPr/>
          </p:nvCxnSpPr>
          <p:spPr>
            <a:xfrm flipH="1" flipV="1">
              <a:off x="8297168" y="2878200"/>
              <a:ext cx="314633" cy="399800"/>
            </a:xfrm>
            <a:prstGeom prst="straightConnector1">
              <a:avLst/>
            </a:prstGeom>
            <a:noFill/>
            <a:ln w="9525" cap="flat" cmpd="sng">
              <a:solidFill>
                <a:srgbClr val="1ED760"/>
              </a:solidFill>
              <a:prstDash val="solid"/>
              <a:round/>
              <a:headEnd type="none" w="med" len="med"/>
              <a:tailEnd type="none" w="med" len="med"/>
            </a:ln>
          </p:spPr>
        </p:cxnSp>
        <p:cxnSp>
          <p:nvCxnSpPr>
            <p:cNvPr id="1386" name="Google Shape;1386;p92"/>
            <p:cNvCxnSpPr>
              <a:cxnSpLocks/>
              <a:stCxn id="1376" idx="0"/>
              <a:endCxn id="1373" idx="2"/>
            </p:cNvCxnSpPr>
            <p:nvPr/>
          </p:nvCxnSpPr>
          <p:spPr>
            <a:xfrm flipV="1">
              <a:off x="9445800" y="4388401"/>
              <a:ext cx="24217" cy="625232"/>
            </a:xfrm>
            <a:prstGeom prst="straightConnector1">
              <a:avLst/>
            </a:prstGeom>
            <a:noFill/>
            <a:ln w="9525" cap="flat" cmpd="sng">
              <a:solidFill>
                <a:srgbClr val="1ED760"/>
              </a:solidFill>
              <a:prstDash val="solid"/>
              <a:round/>
              <a:headEnd type="none" w="med" len="med"/>
              <a:tailEnd type="none" w="med" len="med"/>
            </a:ln>
          </p:spPr>
        </p:cxnSp>
      </p:grpSp>
      <p:sp>
        <p:nvSpPr>
          <p:cNvPr id="1387" name="Google Shape;1387;p92"/>
          <p:cNvSpPr txBox="1"/>
          <p:nvPr/>
        </p:nvSpPr>
        <p:spPr>
          <a:xfrm>
            <a:off x="5546471" y="4858521"/>
            <a:ext cx="2850000" cy="1477287"/>
          </a:xfrm>
          <a:prstGeom prst="rect">
            <a:avLst/>
          </a:prstGeom>
          <a:noFill/>
          <a:ln>
            <a:noFill/>
          </a:ln>
        </p:spPr>
        <p:txBody>
          <a:bodyPr spcFirstLastPara="1" wrap="square" lIns="121900" tIns="121900" rIns="121900" bIns="121900" anchor="t" anchorCtr="0">
            <a:spAutoFit/>
          </a:bodyPr>
          <a:lstStyle/>
          <a:p>
            <a:pPr algn="just"/>
            <a:r>
              <a:rPr lang="en" sz="2000" dirty="0">
                <a:solidFill>
                  <a:schemeClr val="bg1"/>
                </a:solidFill>
                <a:latin typeface="Roboto"/>
                <a:ea typeface="Roboto"/>
                <a:cs typeface="Roboto"/>
                <a:sym typeface="Roboto"/>
              </a:rPr>
              <a:t>2-way aggregate table: Sum of revenue over time dimension and country dimension</a:t>
            </a:r>
            <a:endParaRPr sz="2000" dirty="0">
              <a:solidFill>
                <a:schemeClr val="bg1"/>
              </a:solidFill>
              <a:latin typeface="Roboto"/>
              <a:ea typeface="Roboto"/>
              <a:cs typeface="Roboto"/>
              <a:sym typeface="Roboto"/>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76"/>
          <p:cNvSpPr txBox="1">
            <a:spLocks noGrp="1"/>
          </p:cNvSpPr>
          <p:nvPr>
            <p:ph type="title"/>
          </p:nvPr>
        </p:nvSpPr>
        <p:spPr>
          <a:xfrm>
            <a:off x="449532" y="219435"/>
            <a:ext cx="11120943" cy="892800"/>
          </a:xfrm>
          <a:prstGeom prst="rect">
            <a:avLst/>
          </a:prstGeom>
          <a:noFill/>
          <a:ln>
            <a:noFill/>
          </a:ln>
        </p:spPr>
        <p:txBody>
          <a:bodyPr spcFirstLastPara="1" vert="horz" wrap="square" lIns="91433" tIns="45700" rIns="91433" bIns="45700" rtlCol="0" anchor="ctr" anchorCtr="0">
            <a:normAutofit/>
          </a:bodyPr>
          <a:lstStyle/>
          <a:p>
            <a:pPr algn="ctr">
              <a:lnSpc>
                <a:spcPct val="100000"/>
              </a:lnSpc>
              <a:spcBef>
                <a:spcPts val="0"/>
              </a:spcBef>
              <a:buClr>
                <a:srgbClr val="464646"/>
              </a:buClr>
              <a:buSzPct val="100000"/>
            </a:pPr>
            <a:r>
              <a:rPr lang="en" sz="3200" b="1" dirty="0">
                <a:solidFill>
                  <a:schemeClr val="bg1"/>
                </a:solidFill>
                <a:latin typeface="Arial"/>
                <a:ea typeface="Arial"/>
                <a:cs typeface="Arial"/>
                <a:sym typeface="Arial"/>
              </a:rPr>
              <a:t>DW Bus Architecture Matrix</a:t>
            </a:r>
            <a:endParaRPr sz="4000" b="1" dirty="0">
              <a:solidFill>
                <a:schemeClr val="bg1"/>
              </a:solidFill>
              <a:latin typeface="Lucida Sans"/>
              <a:ea typeface="Lucida Sans"/>
              <a:cs typeface="Lucida Sans"/>
              <a:sym typeface="Lucida Sans"/>
            </a:endParaRPr>
          </a:p>
          <a:p>
            <a:pPr algn="ctr">
              <a:spcBef>
                <a:spcPts val="0"/>
              </a:spcBef>
              <a:buClr>
                <a:schemeClr val="dk1"/>
              </a:buClr>
              <a:buSzPct val="100000"/>
            </a:pPr>
            <a:endParaRPr sz="1400" dirty="0">
              <a:solidFill>
                <a:schemeClr val="bg1"/>
              </a:solidFill>
            </a:endParaRPr>
          </a:p>
        </p:txBody>
      </p:sp>
      <p:graphicFrame>
        <p:nvGraphicFramePr>
          <p:cNvPr id="1161" name="Google Shape;1161;p76"/>
          <p:cNvGraphicFramePr/>
          <p:nvPr>
            <p:extLst>
              <p:ext uri="{D42A27DB-BD31-4B8C-83A1-F6EECF244321}">
                <p14:modId xmlns:p14="http://schemas.microsoft.com/office/powerpoint/2010/main" val="732573703"/>
              </p:ext>
            </p:extLst>
          </p:nvPr>
        </p:nvGraphicFramePr>
        <p:xfrm>
          <a:off x="760074" y="1005846"/>
          <a:ext cx="10657434" cy="5562357"/>
        </p:xfrm>
        <a:graphic>
          <a:graphicData uri="http://schemas.openxmlformats.org/drawingml/2006/table">
            <a:tbl>
              <a:tblPr>
                <a:tableStyleId>{08FB837D-C827-4EFA-A057-4D05807E0F7C}</a:tableStyleId>
              </a:tblPr>
              <a:tblGrid>
                <a:gridCol w="2661900">
                  <a:extLst>
                    <a:ext uri="{9D8B030D-6E8A-4147-A177-3AD203B41FA5}">
                      <a16:colId xmlns:a16="http://schemas.microsoft.com/office/drawing/2014/main" val="20000"/>
                    </a:ext>
                  </a:extLst>
                </a:gridCol>
                <a:gridCol w="1073733">
                  <a:extLst>
                    <a:ext uri="{9D8B030D-6E8A-4147-A177-3AD203B41FA5}">
                      <a16:colId xmlns:a16="http://schemas.microsoft.com/office/drawing/2014/main" val="20001"/>
                    </a:ext>
                  </a:extLst>
                </a:gridCol>
                <a:gridCol w="843667">
                  <a:extLst>
                    <a:ext uri="{9D8B030D-6E8A-4147-A177-3AD203B41FA5}">
                      <a16:colId xmlns:a16="http://schemas.microsoft.com/office/drawing/2014/main" val="20002"/>
                    </a:ext>
                  </a:extLst>
                </a:gridCol>
                <a:gridCol w="824467">
                  <a:extLst>
                    <a:ext uri="{9D8B030D-6E8A-4147-A177-3AD203B41FA5}">
                      <a16:colId xmlns:a16="http://schemas.microsoft.com/office/drawing/2014/main" val="20003"/>
                    </a:ext>
                  </a:extLst>
                </a:gridCol>
                <a:gridCol w="923300">
                  <a:extLst>
                    <a:ext uri="{9D8B030D-6E8A-4147-A177-3AD203B41FA5}">
                      <a16:colId xmlns:a16="http://schemas.microsoft.com/office/drawing/2014/main" val="20004"/>
                    </a:ext>
                  </a:extLst>
                </a:gridCol>
                <a:gridCol w="559467">
                  <a:extLst>
                    <a:ext uri="{9D8B030D-6E8A-4147-A177-3AD203B41FA5}">
                      <a16:colId xmlns:a16="http://schemas.microsoft.com/office/drawing/2014/main" val="20005"/>
                    </a:ext>
                  </a:extLst>
                </a:gridCol>
                <a:gridCol w="540800">
                  <a:extLst>
                    <a:ext uri="{9D8B030D-6E8A-4147-A177-3AD203B41FA5}">
                      <a16:colId xmlns:a16="http://schemas.microsoft.com/office/drawing/2014/main" val="20006"/>
                    </a:ext>
                  </a:extLst>
                </a:gridCol>
                <a:gridCol w="939533">
                  <a:extLst>
                    <a:ext uri="{9D8B030D-6E8A-4147-A177-3AD203B41FA5}">
                      <a16:colId xmlns:a16="http://schemas.microsoft.com/office/drawing/2014/main" val="20007"/>
                    </a:ext>
                  </a:extLst>
                </a:gridCol>
                <a:gridCol w="843167">
                  <a:extLst>
                    <a:ext uri="{9D8B030D-6E8A-4147-A177-3AD203B41FA5}">
                      <a16:colId xmlns:a16="http://schemas.microsoft.com/office/drawing/2014/main" val="20008"/>
                    </a:ext>
                  </a:extLst>
                </a:gridCol>
                <a:gridCol w="1447400">
                  <a:extLst>
                    <a:ext uri="{9D8B030D-6E8A-4147-A177-3AD203B41FA5}">
                      <a16:colId xmlns:a16="http://schemas.microsoft.com/office/drawing/2014/main" val="20009"/>
                    </a:ext>
                  </a:extLst>
                </a:gridCol>
              </a:tblGrid>
              <a:tr h="535953">
                <a:tc>
                  <a:txBody>
                    <a:bodyPr/>
                    <a:lstStyle/>
                    <a:p>
                      <a:pPr marL="0" marR="0" lvl="0" indent="0" algn="ctr" rtl="0">
                        <a:spcBef>
                          <a:spcPts val="0"/>
                        </a:spcBef>
                        <a:spcAft>
                          <a:spcPts val="0"/>
                        </a:spcAft>
                        <a:buNone/>
                      </a:pPr>
                      <a:r>
                        <a:rPr lang="en" sz="1700" b="1" dirty="0">
                          <a:solidFill>
                            <a:schemeClr val="bg1"/>
                          </a:solidFill>
                        </a:rPr>
                        <a:t>Business Process/Events</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Dat</a:t>
                      </a:r>
                      <a:r>
                        <a:rPr lang="en" sz="1700" b="1" dirty="0">
                          <a:solidFill>
                            <a:schemeClr val="bg1"/>
                          </a:solidFill>
                        </a:rPr>
                        <a:t>e</a:t>
                      </a:r>
                      <a:r>
                        <a:rPr lang="en" sz="1700" b="1" u="none" strike="noStrike" cap="none" dirty="0">
                          <a:solidFill>
                            <a:schemeClr val="bg1"/>
                          </a:solidFill>
                        </a:rPr>
                        <a:t>/Time</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Location</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Revenue</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a:solidFill>
                            <a:schemeClr val="bg1"/>
                          </a:solidFill>
                        </a:rPr>
                        <a:t>Currency</a:t>
                      </a:r>
                      <a:endParaRPr sz="1700" b="1" i="0" u="none" strike="noStrike" cap="none">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a:solidFill>
                            <a:schemeClr val="bg1"/>
                          </a:solidFill>
                        </a:rPr>
                        <a:t>User</a:t>
                      </a:r>
                      <a:endParaRPr sz="1700" b="1" i="0" u="none" strike="noStrike" cap="none">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Artist</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Employee</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Product</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marR="0" lvl="0" indent="0" algn="ctr" rtl="0">
                        <a:spcBef>
                          <a:spcPts val="0"/>
                        </a:spcBef>
                        <a:spcAft>
                          <a:spcPts val="0"/>
                        </a:spcAft>
                        <a:buNone/>
                      </a:pPr>
                      <a:r>
                        <a:rPr lang="en" sz="1700" b="1" u="none" strike="noStrike" cap="none" dirty="0">
                          <a:solidFill>
                            <a:schemeClr val="bg1"/>
                          </a:solidFill>
                        </a:rPr>
                        <a:t>Terms &amp; Conditions</a:t>
                      </a:r>
                      <a:endParaRPr sz="1700" b="1" i="0" u="none" strike="noStrike" cap="none" dirty="0">
                        <a:solidFill>
                          <a:schemeClr val="bg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extLst>
                  <a:ext uri="{0D108BD9-81ED-4DB2-BD59-A6C34878D82A}">
                    <a16:rowId xmlns:a16="http://schemas.microsoft.com/office/drawing/2014/main" val="10000"/>
                  </a:ext>
                </a:extLst>
              </a:tr>
              <a:tr h="418867">
                <a:tc>
                  <a:txBody>
                    <a:bodyPr/>
                    <a:lstStyle/>
                    <a:p>
                      <a:pPr marL="0" marR="0" lvl="0" indent="0" algn="ctr" rtl="0">
                        <a:spcBef>
                          <a:spcPts val="0"/>
                        </a:spcBef>
                        <a:spcAft>
                          <a:spcPts val="0"/>
                        </a:spcAft>
                        <a:buNone/>
                      </a:pPr>
                      <a:r>
                        <a:rPr lang="en" sz="1600" u="none" strike="noStrike" cap="none" dirty="0">
                          <a:solidFill>
                            <a:schemeClr val="tx1"/>
                          </a:solidFill>
                        </a:rPr>
                        <a:t>Creation</a:t>
                      </a:r>
                      <a:endParaRPr sz="16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chemeClr val="dk1"/>
                        </a:buClr>
                        <a:buSzPts val="800"/>
                        <a:buFont typeface="Calibri"/>
                        <a:buNone/>
                      </a:pPr>
                      <a:endParaRPr sz="14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18867">
                <a:tc>
                  <a:txBody>
                    <a:bodyPr/>
                    <a:lstStyle/>
                    <a:p>
                      <a:pPr marL="0" marR="0" lvl="0" indent="0" algn="ctr" rtl="0">
                        <a:spcBef>
                          <a:spcPts val="0"/>
                        </a:spcBef>
                        <a:spcAft>
                          <a:spcPts val="0"/>
                        </a:spcAft>
                        <a:buNone/>
                      </a:pPr>
                      <a:r>
                        <a:rPr lang="en" sz="1600" u="none" strike="noStrike" cap="none" dirty="0">
                          <a:solidFill>
                            <a:schemeClr val="tx1"/>
                          </a:solidFill>
                        </a:rPr>
                        <a:t>Production</a:t>
                      </a:r>
                      <a:endParaRPr sz="16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cap="non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cap="non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20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18867">
                <a:tc>
                  <a:txBody>
                    <a:bodyPr/>
                    <a:lstStyle/>
                    <a:p>
                      <a:pPr marL="0" marR="0" lvl="0" indent="0" algn="ctr" rtl="0">
                        <a:spcBef>
                          <a:spcPts val="0"/>
                        </a:spcBef>
                        <a:spcAft>
                          <a:spcPts val="0"/>
                        </a:spcAft>
                        <a:buNone/>
                      </a:pPr>
                      <a:r>
                        <a:rPr lang="en" sz="1600" u="none" strike="noStrike" dirty="0">
                          <a:solidFill>
                            <a:schemeClr val="tx1"/>
                          </a:solidFill>
                        </a:rPr>
                        <a:t>Contract</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18867">
                <a:tc>
                  <a:txBody>
                    <a:bodyPr/>
                    <a:lstStyle/>
                    <a:p>
                      <a:pPr marL="0" marR="0" lvl="0" indent="0" algn="ctr" rtl="0">
                        <a:spcBef>
                          <a:spcPts val="0"/>
                        </a:spcBef>
                        <a:spcAft>
                          <a:spcPts val="0"/>
                        </a:spcAft>
                        <a:buNone/>
                      </a:pPr>
                      <a:r>
                        <a:rPr lang="en" sz="1600" u="none" strike="noStrike" dirty="0">
                          <a:solidFill>
                            <a:schemeClr val="tx1"/>
                          </a:solidFill>
                        </a:rPr>
                        <a:t>Release</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418867">
                <a:tc>
                  <a:txBody>
                    <a:bodyPr/>
                    <a:lstStyle/>
                    <a:p>
                      <a:pPr marL="0" marR="0" lvl="0" indent="0" algn="ctr" rtl="0">
                        <a:spcBef>
                          <a:spcPts val="0"/>
                        </a:spcBef>
                        <a:spcAft>
                          <a:spcPts val="0"/>
                        </a:spcAft>
                        <a:buNone/>
                      </a:pPr>
                      <a:r>
                        <a:rPr lang="en" sz="1600" u="none" strike="noStrike" dirty="0">
                          <a:solidFill>
                            <a:schemeClr val="tx1"/>
                          </a:solidFill>
                        </a:rPr>
                        <a:t>Analysis of song</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418867">
                <a:tc>
                  <a:txBody>
                    <a:bodyPr/>
                    <a:lstStyle/>
                    <a:p>
                      <a:pPr marL="0" marR="0" lvl="0" indent="0" algn="ctr" rtl="0">
                        <a:spcBef>
                          <a:spcPts val="0"/>
                        </a:spcBef>
                        <a:spcAft>
                          <a:spcPts val="0"/>
                        </a:spcAft>
                        <a:buNone/>
                      </a:pPr>
                      <a:r>
                        <a:rPr lang="en" sz="1600" u="none" strike="noStrike" dirty="0">
                          <a:solidFill>
                            <a:schemeClr val="tx1"/>
                          </a:solidFill>
                        </a:rPr>
                        <a:t>Ranking</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418867">
                <a:tc>
                  <a:txBody>
                    <a:bodyPr/>
                    <a:lstStyle/>
                    <a:p>
                      <a:pPr marL="0" marR="0" lvl="0" indent="0" algn="ctr" rtl="0">
                        <a:spcBef>
                          <a:spcPts val="0"/>
                        </a:spcBef>
                        <a:spcAft>
                          <a:spcPts val="0"/>
                        </a:spcAft>
                        <a:buNone/>
                      </a:pPr>
                      <a:r>
                        <a:rPr lang="en" sz="1600" u="none" strike="noStrike" dirty="0">
                          <a:solidFill>
                            <a:schemeClr val="tx1"/>
                          </a:solidFill>
                        </a:rPr>
                        <a:t>Billing &amp; sub.</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418867">
                <a:tc>
                  <a:txBody>
                    <a:bodyPr/>
                    <a:lstStyle/>
                    <a:p>
                      <a:pPr marL="0" marR="0" lvl="0" indent="0" algn="ctr" rtl="0">
                        <a:spcBef>
                          <a:spcPts val="0"/>
                        </a:spcBef>
                        <a:spcAft>
                          <a:spcPts val="0"/>
                        </a:spcAft>
                        <a:buNone/>
                      </a:pPr>
                      <a:r>
                        <a:rPr lang="en" sz="1600" u="none" strike="noStrike" dirty="0">
                          <a:solidFill>
                            <a:schemeClr val="tx1"/>
                          </a:solidFill>
                        </a:rPr>
                        <a:t>Ads revenue</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418867">
                <a:tc>
                  <a:txBody>
                    <a:bodyPr/>
                    <a:lstStyle/>
                    <a:p>
                      <a:pPr marL="0" marR="0" lvl="0" indent="0" algn="ctr" rtl="0">
                        <a:spcBef>
                          <a:spcPts val="0"/>
                        </a:spcBef>
                        <a:spcAft>
                          <a:spcPts val="0"/>
                        </a:spcAft>
                        <a:buNone/>
                      </a:pPr>
                      <a:r>
                        <a:rPr lang="en" sz="1600" u="none" strike="noStrike">
                          <a:solidFill>
                            <a:schemeClr val="tx1"/>
                          </a:solidFill>
                        </a:rPr>
                        <a:t>Revenue analysis</a:t>
                      </a:r>
                      <a:endParaRPr sz="16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418867">
                <a:tc>
                  <a:txBody>
                    <a:bodyPr/>
                    <a:lstStyle/>
                    <a:p>
                      <a:pPr marL="0" marR="0" lvl="0" indent="0" algn="ctr" rtl="0">
                        <a:spcBef>
                          <a:spcPts val="0"/>
                        </a:spcBef>
                        <a:spcAft>
                          <a:spcPts val="0"/>
                        </a:spcAft>
                        <a:buNone/>
                      </a:pPr>
                      <a:r>
                        <a:rPr lang="en" sz="1600" u="none" strike="noStrike">
                          <a:solidFill>
                            <a:schemeClr val="tx1"/>
                          </a:solidFill>
                        </a:rPr>
                        <a:t>Strategy</a:t>
                      </a:r>
                      <a:endParaRPr sz="16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1400" u="none" strike="noStrike" dirty="0">
                          <a:solidFill>
                            <a:schemeClr val="tx1"/>
                          </a:solidFill>
                        </a:rPr>
                        <a:t>x</a:t>
                      </a: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r h="418867">
                <a:tc>
                  <a:txBody>
                    <a:bodyPr/>
                    <a:lstStyle/>
                    <a:p>
                      <a:pPr marL="0" marR="0" lvl="0" indent="0" algn="ctr" rtl="0">
                        <a:spcBef>
                          <a:spcPts val="0"/>
                        </a:spcBef>
                        <a:spcAft>
                          <a:spcPts val="0"/>
                        </a:spcAft>
                        <a:buNone/>
                      </a:pPr>
                      <a:r>
                        <a:rPr lang="en" sz="1600" u="none" strike="noStrike" dirty="0">
                          <a:solidFill>
                            <a:schemeClr val="tx1"/>
                          </a:solidFill>
                        </a:rPr>
                        <a:t>Discount </a:t>
                      </a:r>
                      <a:r>
                        <a:rPr lang="en" sz="1600" dirty="0">
                          <a:solidFill>
                            <a:schemeClr val="tx1"/>
                          </a:solidFill>
                        </a:rPr>
                        <a:t>implementation</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a:solidFill>
                            <a:schemeClr val="tx1"/>
                          </a:solidFill>
                          <a:sym typeface="Calibri"/>
                        </a:rPr>
                        <a:t>X</a:t>
                      </a:r>
                      <a:endParaRPr sz="180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20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1"/>
                  </a:ext>
                </a:extLst>
              </a:tr>
              <a:tr h="418867">
                <a:tc>
                  <a:txBody>
                    <a:bodyPr/>
                    <a:lstStyle/>
                    <a:p>
                      <a:pPr marL="0" marR="0" lvl="0" indent="0" algn="ctr" rtl="0">
                        <a:spcBef>
                          <a:spcPts val="0"/>
                        </a:spcBef>
                        <a:spcAft>
                          <a:spcPts val="0"/>
                        </a:spcAft>
                        <a:buNone/>
                      </a:pPr>
                      <a:r>
                        <a:rPr lang="en" sz="1600" u="none" strike="noStrike" dirty="0">
                          <a:solidFill>
                            <a:schemeClr val="tx1"/>
                          </a:solidFill>
                        </a:rPr>
                        <a:t>limiting access</a:t>
                      </a:r>
                      <a:endParaRPr sz="1600" b="0" i="0" u="none" strike="noStrike" dirty="0">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ts val="1400"/>
                        <a:buFont typeface="Calibri"/>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1400" b="0" i="0" u="none" strike="noStrike">
                        <a:solidFill>
                          <a:schemeClr val="tx1"/>
                        </a:solidFill>
                        <a:latin typeface="Calibri"/>
                        <a:ea typeface="Calibri"/>
                        <a:cs typeface="Calibri"/>
                        <a:sym typeface="Calibri"/>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r>
                        <a:rPr lang="en" sz="2000" b="0" u="none" strike="noStrike" dirty="0">
                          <a:solidFill>
                            <a:schemeClr val="tx1"/>
                          </a:solidFill>
                          <a:sym typeface="Calibri"/>
                        </a:rPr>
                        <a:t>X</a:t>
                      </a:r>
                      <a:endParaRPr sz="18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rtl="0">
                        <a:spcBef>
                          <a:spcPts val="0"/>
                        </a:spcBef>
                        <a:spcAft>
                          <a:spcPts val="0"/>
                        </a:spcAft>
                        <a:buNone/>
                      </a:pPr>
                      <a:endParaRPr sz="2000" dirty="0">
                        <a:solidFill>
                          <a:schemeClr val="tx1"/>
                        </a:solidFill>
                      </a:endParaRPr>
                    </a:p>
                  </a:txBody>
                  <a:tcPr marL="7633" marR="7633" marT="7633"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 name="Content Placeholder 9" descr="A glowing cube with blue lights&#10;&#10;Description automatically generated">
            <a:extLst>
              <a:ext uri="{FF2B5EF4-FFF2-40B4-BE49-F238E27FC236}">
                <a16:creationId xmlns:a16="http://schemas.microsoft.com/office/drawing/2014/main" id="{E0490E18-D595-5EA5-7424-9F67DBA64DCB}"/>
              </a:ext>
            </a:extLst>
          </p:cNvPr>
          <p:cNvPicPr>
            <a:picLocks noGrp="1" noChangeAspect="1"/>
          </p:cNvPicPr>
          <p:nvPr>
            <p:ph idx="1"/>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t="13640" b="16060"/>
          <a:stretch/>
        </p:blipFill>
        <p:spPr>
          <a:xfrm>
            <a:off x="20" y="1282"/>
            <a:ext cx="12191980" cy="6856718"/>
          </a:xfrm>
          <a:prstGeom prst="rect">
            <a:avLst/>
          </a:prstGeom>
          <a:effectLst>
            <a:glow rad="101600">
              <a:schemeClr val="accent5">
                <a:satMod val="175000"/>
                <a:alpha val="40000"/>
              </a:schemeClr>
            </a:glow>
          </a:effectLst>
        </p:spPr>
      </p:pic>
      <p:sp>
        <p:nvSpPr>
          <p:cNvPr id="14" name="Google Shape;1190;p62">
            <a:extLst>
              <a:ext uri="{FF2B5EF4-FFF2-40B4-BE49-F238E27FC236}">
                <a16:creationId xmlns:a16="http://schemas.microsoft.com/office/drawing/2014/main" id="{939B9096-9ADB-DC0C-AFAD-BDFD155B08C3}"/>
              </a:ext>
            </a:extLst>
          </p:cNvPr>
          <p:cNvSpPr txBox="1"/>
          <p:nvPr/>
        </p:nvSpPr>
        <p:spPr>
          <a:xfrm>
            <a:off x="2733031" y="4605890"/>
            <a:ext cx="2138400" cy="5532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MONTH1</a:t>
            </a:r>
            <a:endParaRPr sz="2400" dirty="0">
              <a:solidFill>
                <a:schemeClr val="bg1"/>
              </a:solidFill>
              <a:latin typeface="Calibri"/>
              <a:ea typeface="Calibri"/>
              <a:cs typeface="Calibri"/>
              <a:sym typeface="Calibri"/>
            </a:endParaRPr>
          </a:p>
          <a:p>
            <a:endParaRPr sz="2400" dirty="0">
              <a:solidFill>
                <a:schemeClr val="bg1"/>
              </a:solidFill>
              <a:latin typeface="Calibri"/>
              <a:ea typeface="Calibri"/>
              <a:cs typeface="Calibri"/>
              <a:sym typeface="Calibri"/>
            </a:endParaRPr>
          </a:p>
        </p:txBody>
      </p:sp>
      <p:sp>
        <p:nvSpPr>
          <p:cNvPr id="15" name="Google Shape;1191;p62">
            <a:extLst>
              <a:ext uri="{FF2B5EF4-FFF2-40B4-BE49-F238E27FC236}">
                <a16:creationId xmlns:a16="http://schemas.microsoft.com/office/drawing/2014/main" id="{FD69EB2B-3D24-0255-0511-380E261C33FF}"/>
              </a:ext>
            </a:extLst>
          </p:cNvPr>
          <p:cNvSpPr txBox="1"/>
          <p:nvPr/>
        </p:nvSpPr>
        <p:spPr>
          <a:xfrm>
            <a:off x="3743292" y="5448317"/>
            <a:ext cx="1923600" cy="615200"/>
          </a:xfrm>
          <a:prstGeom prst="rect">
            <a:avLst/>
          </a:prstGeom>
          <a:noFill/>
          <a:ln>
            <a:noFill/>
          </a:ln>
        </p:spPr>
        <p:txBody>
          <a:bodyPr spcFirstLastPara="1" wrap="square" lIns="121900" tIns="121900" rIns="121900" bIns="121900" anchor="t" anchorCtr="0">
            <a:noAutofit/>
          </a:bodyPr>
          <a:lstStyle/>
          <a:p>
            <a:pPr>
              <a:buClr>
                <a:schemeClr val="dk1"/>
              </a:buClr>
              <a:buSzPts val="1100"/>
            </a:pPr>
            <a:r>
              <a:rPr lang="en" sz="2400" dirty="0">
                <a:solidFill>
                  <a:schemeClr val="bg1"/>
                </a:solidFill>
                <a:latin typeface="Calibri"/>
                <a:ea typeface="Calibri"/>
                <a:cs typeface="Calibri"/>
                <a:sym typeface="Calibri"/>
              </a:rPr>
              <a:t>MONTH 3</a:t>
            </a:r>
            <a:endParaRPr sz="2400" dirty="0">
              <a:solidFill>
                <a:schemeClr val="bg1"/>
              </a:solidFill>
              <a:latin typeface="Calibri"/>
              <a:ea typeface="Calibri"/>
              <a:cs typeface="Calibri"/>
              <a:sym typeface="Calibri"/>
            </a:endParaRPr>
          </a:p>
        </p:txBody>
      </p:sp>
      <p:sp>
        <p:nvSpPr>
          <p:cNvPr id="16" name="Google Shape;1192;p62">
            <a:extLst>
              <a:ext uri="{FF2B5EF4-FFF2-40B4-BE49-F238E27FC236}">
                <a16:creationId xmlns:a16="http://schemas.microsoft.com/office/drawing/2014/main" id="{00B1AB22-27CE-FB02-E26E-55463D07F5E1}"/>
              </a:ext>
            </a:extLst>
          </p:cNvPr>
          <p:cNvSpPr txBox="1"/>
          <p:nvPr/>
        </p:nvSpPr>
        <p:spPr>
          <a:xfrm flipH="1">
            <a:off x="1649833" y="1934667"/>
            <a:ext cx="2203200" cy="6152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   Partnership</a:t>
            </a:r>
            <a:endParaRPr sz="2400" dirty="0">
              <a:solidFill>
                <a:schemeClr val="bg1"/>
              </a:solidFill>
              <a:latin typeface="Calibri"/>
              <a:ea typeface="Calibri"/>
              <a:cs typeface="Calibri"/>
              <a:sym typeface="Calibri"/>
            </a:endParaRPr>
          </a:p>
        </p:txBody>
      </p:sp>
      <p:sp>
        <p:nvSpPr>
          <p:cNvPr id="18" name="Google Shape;1193;p62">
            <a:extLst>
              <a:ext uri="{FF2B5EF4-FFF2-40B4-BE49-F238E27FC236}">
                <a16:creationId xmlns:a16="http://schemas.microsoft.com/office/drawing/2014/main" id="{3F765D79-6FF6-9FF4-5FFB-A2E5D895381D}"/>
              </a:ext>
            </a:extLst>
          </p:cNvPr>
          <p:cNvSpPr txBox="1"/>
          <p:nvPr/>
        </p:nvSpPr>
        <p:spPr>
          <a:xfrm>
            <a:off x="1688457" y="2956809"/>
            <a:ext cx="2203200" cy="7656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  Subscription</a:t>
            </a:r>
            <a:endParaRPr sz="2400" dirty="0">
              <a:solidFill>
                <a:schemeClr val="bg1"/>
              </a:solidFill>
              <a:latin typeface="Calibri"/>
              <a:ea typeface="Calibri"/>
              <a:cs typeface="Calibri"/>
              <a:sym typeface="Calibri"/>
            </a:endParaRPr>
          </a:p>
        </p:txBody>
      </p:sp>
      <p:sp>
        <p:nvSpPr>
          <p:cNvPr id="19" name="Google Shape;1194;p62">
            <a:extLst>
              <a:ext uri="{FF2B5EF4-FFF2-40B4-BE49-F238E27FC236}">
                <a16:creationId xmlns:a16="http://schemas.microsoft.com/office/drawing/2014/main" id="{B16755BC-3DA4-25C9-14F5-59F6999EE896}"/>
              </a:ext>
            </a:extLst>
          </p:cNvPr>
          <p:cNvSpPr txBox="1"/>
          <p:nvPr/>
        </p:nvSpPr>
        <p:spPr>
          <a:xfrm>
            <a:off x="2790057" y="3860638"/>
            <a:ext cx="1179200" cy="6772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  Ads</a:t>
            </a:r>
            <a:endParaRPr sz="2400" dirty="0">
              <a:solidFill>
                <a:schemeClr val="bg1"/>
              </a:solidFill>
              <a:latin typeface="Calibri"/>
              <a:ea typeface="Calibri"/>
              <a:cs typeface="Calibri"/>
              <a:sym typeface="Calibri"/>
            </a:endParaRPr>
          </a:p>
        </p:txBody>
      </p:sp>
      <p:sp>
        <p:nvSpPr>
          <p:cNvPr id="20" name="Google Shape;1195;p62">
            <a:extLst>
              <a:ext uri="{FF2B5EF4-FFF2-40B4-BE49-F238E27FC236}">
                <a16:creationId xmlns:a16="http://schemas.microsoft.com/office/drawing/2014/main" id="{618B0D60-C289-9B86-6F7B-FDE171DBA797}"/>
              </a:ext>
            </a:extLst>
          </p:cNvPr>
          <p:cNvSpPr txBox="1"/>
          <p:nvPr/>
        </p:nvSpPr>
        <p:spPr>
          <a:xfrm>
            <a:off x="5771072" y="5742062"/>
            <a:ext cx="1179200" cy="5532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USA</a:t>
            </a:r>
            <a:endParaRPr sz="2400" dirty="0">
              <a:solidFill>
                <a:schemeClr val="bg1"/>
              </a:solidFill>
              <a:latin typeface="Calibri"/>
              <a:ea typeface="Calibri"/>
              <a:cs typeface="Calibri"/>
              <a:sym typeface="Calibri"/>
            </a:endParaRPr>
          </a:p>
        </p:txBody>
      </p:sp>
      <p:sp>
        <p:nvSpPr>
          <p:cNvPr id="21" name="Google Shape;1196;p62">
            <a:extLst>
              <a:ext uri="{FF2B5EF4-FFF2-40B4-BE49-F238E27FC236}">
                <a16:creationId xmlns:a16="http://schemas.microsoft.com/office/drawing/2014/main" id="{B5292CEC-3BA6-9BE1-93B7-E2246D5FAFAE}"/>
              </a:ext>
            </a:extLst>
          </p:cNvPr>
          <p:cNvSpPr txBox="1"/>
          <p:nvPr/>
        </p:nvSpPr>
        <p:spPr>
          <a:xfrm>
            <a:off x="7744924" y="5022067"/>
            <a:ext cx="1293200" cy="5532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UK</a:t>
            </a:r>
            <a:endParaRPr sz="2400" dirty="0">
              <a:solidFill>
                <a:schemeClr val="bg1"/>
              </a:solidFill>
              <a:latin typeface="Calibri"/>
              <a:ea typeface="Calibri"/>
              <a:cs typeface="Calibri"/>
              <a:sym typeface="Calibri"/>
            </a:endParaRPr>
          </a:p>
        </p:txBody>
      </p:sp>
      <p:sp>
        <p:nvSpPr>
          <p:cNvPr id="22" name="Google Shape;1197;p62">
            <a:extLst>
              <a:ext uri="{FF2B5EF4-FFF2-40B4-BE49-F238E27FC236}">
                <a16:creationId xmlns:a16="http://schemas.microsoft.com/office/drawing/2014/main" id="{71985C66-387B-AA31-1B76-5C9D21BB03DF}"/>
              </a:ext>
            </a:extLst>
          </p:cNvPr>
          <p:cNvSpPr txBox="1"/>
          <p:nvPr/>
        </p:nvSpPr>
        <p:spPr>
          <a:xfrm>
            <a:off x="6859490" y="5387360"/>
            <a:ext cx="1923600" cy="413600"/>
          </a:xfrm>
          <a:prstGeom prst="rect">
            <a:avLst/>
          </a:prstGeom>
          <a:noFill/>
          <a:ln>
            <a:noFill/>
          </a:ln>
        </p:spPr>
        <p:txBody>
          <a:bodyPr spcFirstLastPara="1" wrap="square" lIns="121900" tIns="121900" rIns="121900" bIns="121900" anchor="t" anchorCtr="0">
            <a:noAutofit/>
          </a:bodyPr>
          <a:lstStyle/>
          <a:p>
            <a:r>
              <a:rPr lang="en" sz="2400" dirty="0">
                <a:solidFill>
                  <a:schemeClr val="bg1"/>
                </a:solidFill>
                <a:latin typeface="Calibri"/>
                <a:ea typeface="Calibri"/>
                <a:cs typeface="Calibri"/>
                <a:sym typeface="Calibri"/>
              </a:rPr>
              <a:t>INDIA</a:t>
            </a:r>
            <a:endParaRPr sz="2400" dirty="0">
              <a:solidFill>
                <a:schemeClr val="bg1"/>
              </a:solidFill>
              <a:latin typeface="Calibri"/>
              <a:ea typeface="Calibri"/>
              <a:cs typeface="Calibri"/>
              <a:sym typeface="Calibri"/>
            </a:endParaRPr>
          </a:p>
        </p:txBody>
      </p:sp>
      <p:sp>
        <p:nvSpPr>
          <p:cNvPr id="23" name="Google Shape;1198;p62">
            <a:extLst>
              <a:ext uri="{FF2B5EF4-FFF2-40B4-BE49-F238E27FC236}">
                <a16:creationId xmlns:a16="http://schemas.microsoft.com/office/drawing/2014/main" id="{C25D2C08-8CA4-4D9E-4DD4-FF2CF0F5FC9E}"/>
              </a:ext>
            </a:extLst>
          </p:cNvPr>
          <p:cNvSpPr txBox="1"/>
          <p:nvPr/>
        </p:nvSpPr>
        <p:spPr>
          <a:xfrm>
            <a:off x="3187263" y="5022067"/>
            <a:ext cx="2083200" cy="553200"/>
          </a:xfrm>
          <a:prstGeom prst="rect">
            <a:avLst/>
          </a:prstGeom>
          <a:noFill/>
          <a:ln>
            <a:noFill/>
          </a:ln>
        </p:spPr>
        <p:txBody>
          <a:bodyPr spcFirstLastPara="1" wrap="square" lIns="121900" tIns="121900" rIns="121900" bIns="121900" anchor="t" anchorCtr="0">
            <a:noAutofit/>
          </a:bodyPr>
          <a:lstStyle/>
          <a:p>
            <a:pPr>
              <a:buClr>
                <a:schemeClr val="dk1"/>
              </a:buClr>
              <a:buSzPts val="1100"/>
            </a:pPr>
            <a:r>
              <a:rPr lang="en" sz="2400" dirty="0">
                <a:solidFill>
                  <a:schemeClr val="bg1"/>
                </a:solidFill>
                <a:latin typeface="Calibri"/>
                <a:ea typeface="Calibri"/>
                <a:cs typeface="Calibri"/>
                <a:sym typeface="Calibri"/>
              </a:rPr>
              <a:t>MONTH 2</a:t>
            </a:r>
            <a:endParaRPr sz="2400" dirty="0">
              <a:solidFill>
                <a:schemeClr val="bg1"/>
              </a:solidFill>
              <a:latin typeface="Calibri"/>
              <a:ea typeface="Calibri"/>
              <a:cs typeface="Calibri"/>
              <a:sym typeface="Calibri"/>
            </a:endParaRPr>
          </a:p>
        </p:txBody>
      </p:sp>
      <p:sp>
        <p:nvSpPr>
          <p:cNvPr id="24" name="Google Shape;1199;p62">
            <a:extLst>
              <a:ext uri="{FF2B5EF4-FFF2-40B4-BE49-F238E27FC236}">
                <a16:creationId xmlns:a16="http://schemas.microsoft.com/office/drawing/2014/main" id="{C0091D17-0BB6-41C4-3750-3FE2CEB0B9AD}"/>
              </a:ext>
            </a:extLst>
          </p:cNvPr>
          <p:cNvSpPr txBox="1">
            <a:spLocks/>
          </p:cNvSpPr>
          <p:nvPr/>
        </p:nvSpPr>
        <p:spPr>
          <a:xfrm>
            <a:off x="501510" y="366153"/>
            <a:ext cx="2607590" cy="999600"/>
          </a:xfrm>
          <a:prstGeom prst="rect">
            <a:avLst/>
          </a:prstGeom>
          <a:noFill/>
          <a:ln>
            <a:noFill/>
          </a:ln>
        </p:spPr>
        <p:txBody>
          <a:bodyPr spcFirstLastPara="1" vert="horz" wrap="square" lIns="121900" tIns="60933" rIns="121900" bIns="60933" rtlCol="0"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0"/>
              </a:spcBef>
              <a:buClr>
                <a:schemeClr val="dk2"/>
              </a:buClr>
              <a:buSzPts val="2700"/>
            </a:pPr>
            <a:r>
              <a:rPr lang="en-US" b="1" dirty="0">
                <a:solidFill>
                  <a:schemeClr val="bg1"/>
                </a:solidFill>
                <a:latin typeface="Arial"/>
                <a:ea typeface="Arial"/>
                <a:cs typeface="Arial"/>
                <a:sym typeface="Arial"/>
              </a:rPr>
              <a:t>CUBE</a:t>
            </a:r>
            <a:endParaRPr lang="en-US" sz="2400" dirty="0">
              <a:solidFill>
                <a:schemeClr val="bg1"/>
              </a:solidFill>
            </a:endParaRPr>
          </a:p>
        </p:txBody>
      </p:sp>
    </p:spTree>
    <p:extLst>
      <p:ext uri="{BB962C8B-B14F-4D97-AF65-F5344CB8AC3E}">
        <p14:creationId xmlns:p14="http://schemas.microsoft.com/office/powerpoint/2010/main" val="34279669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03"/>
        <p:cNvGrpSpPr/>
        <p:nvPr/>
      </p:nvGrpSpPr>
      <p:grpSpPr>
        <a:xfrm>
          <a:off x="0" y="0"/>
          <a:ext cx="0" cy="0"/>
          <a:chOff x="0" y="0"/>
          <a:chExt cx="0" cy="0"/>
        </a:xfrm>
      </p:grpSpPr>
      <p:sp>
        <p:nvSpPr>
          <p:cNvPr id="1239" name="Rectangle 123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1" name="Freeform: Shape 124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3" name="Rectangle 124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5" name="Rectangle 124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7" name="Freeform: Shape 124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49" name="Isosceles Triangle 124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1" name="Isosceles Triangle 125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3EF3BC0F-B95A-FE12-633F-353D60E71303}"/>
              </a:ext>
            </a:extLst>
          </p:cNvPr>
          <p:cNvGrpSpPr/>
          <p:nvPr/>
        </p:nvGrpSpPr>
        <p:grpSpPr>
          <a:xfrm>
            <a:off x="1245049" y="643467"/>
            <a:ext cx="9701901" cy="5571067"/>
            <a:chOff x="1019420" y="230501"/>
            <a:chExt cx="11227393" cy="6447039"/>
          </a:xfrm>
        </p:grpSpPr>
        <p:pic>
          <p:nvPicPr>
            <p:cNvPr id="1204" name="Google Shape;1204;p63" descr="A white cubes with blue lines&#10;&#10;Description automatically generated"/>
            <p:cNvPicPr preferRelativeResize="0"/>
            <p:nvPr/>
          </p:nvPicPr>
          <p:blipFill>
            <a:blip r:embed="rId3">
              <a:alphaModFix/>
            </a:blip>
            <a:stretch>
              <a:fillRect/>
            </a:stretch>
          </p:blipFill>
          <p:spPr>
            <a:xfrm>
              <a:off x="2306921" y="230501"/>
              <a:ext cx="2349567" cy="2153967"/>
            </a:xfrm>
            <a:prstGeom prst="rect">
              <a:avLst/>
            </a:prstGeom>
            <a:noFill/>
            <a:ln>
              <a:noFill/>
            </a:ln>
          </p:spPr>
        </p:pic>
        <p:pic>
          <p:nvPicPr>
            <p:cNvPr id="1205" name="Google Shape;1205;p63" descr="A blue and white cubes&#10;&#10;Description automatically generated"/>
            <p:cNvPicPr preferRelativeResize="0"/>
            <p:nvPr/>
          </p:nvPicPr>
          <p:blipFill>
            <a:blip r:embed="rId4">
              <a:alphaModFix/>
            </a:blip>
            <a:stretch>
              <a:fillRect/>
            </a:stretch>
          </p:blipFill>
          <p:spPr>
            <a:xfrm>
              <a:off x="6767734" y="534643"/>
              <a:ext cx="3122353" cy="1474578"/>
            </a:xfrm>
            <a:prstGeom prst="rect">
              <a:avLst/>
            </a:prstGeom>
            <a:noFill/>
            <a:ln>
              <a:noFill/>
            </a:ln>
          </p:spPr>
        </p:pic>
        <p:pic>
          <p:nvPicPr>
            <p:cNvPr id="1206" name="Google Shape;1206;p63" descr="A blue and white cubes&#10;&#10;Description automatically generated with medium confidence"/>
            <p:cNvPicPr preferRelativeResize="0"/>
            <p:nvPr/>
          </p:nvPicPr>
          <p:blipFill>
            <a:blip r:embed="rId5">
              <a:alphaModFix/>
            </a:blip>
            <a:stretch>
              <a:fillRect/>
            </a:stretch>
          </p:blipFill>
          <p:spPr>
            <a:xfrm>
              <a:off x="2242081" y="3752791"/>
              <a:ext cx="7689599" cy="1960167"/>
            </a:xfrm>
            <a:prstGeom prst="rect">
              <a:avLst/>
            </a:prstGeom>
            <a:noFill/>
            <a:ln>
              <a:noFill/>
            </a:ln>
          </p:spPr>
        </p:pic>
        <p:sp>
          <p:nvSpPr>
            <p:cNvPr id="1207" name="Google Shape;1207;p63"/>
            <p:cNvSpPr txBox="1"/>
            <p:nvPr/>
          </p:nvSpPr>
          <p:spPr>
            <a:xfrm>
              <a:off x="2364120" y="2336701"/>
              <a:ext cx="12832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M1</a:t>
              </a:r>
              <a:endParaRPr sz="1600">
                <a:latin typeface="Calibri"/>
                <a:ea typeface="Calibri"/>
                <a:cs typeface="Calibri"/>
                <a:sym typeface="Calibri"/>
              </a:endParaRPr>
            </a:p>
          </p:txBody>
        </p:sp>
        <p:sp>
          <p:nvSpPr>
            <p:cNvPr id="1208" name="Google Shape;1208;p63"/>
            <p:cNvSpPr txBox="1"/>
            <p:nvPr/>
          </p:nvSpPr>
          <p:spPr>
            <a:xfrm>
              <a:off x="3098520" y="2336701"/>
              <a:ext cx="17792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M2</a:t>
              </a:r>
              <a:endParaRPr sz="1600">
                <a:latin typeface="Calibri"/>
                <a:ea typeface="Calibri"/>
                <a:cs typeface="Calibri"/>
                <a:sym typeface="Calibri"/>
              </a:endParaRPr>
            </a:p>
          </p:txBody>
        </p:sp>
        <p:sp>
          <p:nvSpPr>
            <p:cNvPr id="1209" name="Google Shape;1209;p63"/>
            <p:cNvSpPr txBox="1"/>
            <p:nvPr/>
          </p:nvSpPr>
          <p:spPr>
            <a:xfrm>
              <a:off x="3620920" y="2336700"/>
              <a:ext cx="7344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   M3</a:t>
              </a:r>
              <a:endParaRPr sz="1600">
                <a:latin typeface="Calibri"/>
                <a:ea typeface="Calibri"/>
                <a:cs typeface="Calibri"/>
                <a:sym typeface="Calibri"/>
              </a:endParaRPr>
            </a:p>
          </p:txBody>
        </p:sp>
        <p:sp>
          <p:nvSpPr>
            <p:cNvPr id="1210" name="Google Shape;1210;p63"/>
            <p:cNvSpPr txBox="1"/>
            <p:nvPr/>
          </p:nvSpPr>
          <p:spPr>
            <a:xfrm>
              <a:off x="4520577" y="1717087"/>
              <a:ext cx="666000" cy="7964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USA</a:t>
              </a:r>
              <a:endParaRPr sz="1600">
                <a:latin typeface="Calibri"/>
                <a:ea typeface="Calibri"/>
                <a:cs typeface="Calibri"/>
                <a:sym typeface="Calibri"/>
              </a:endParaRPr>
            </a:p>
          </p:txBody>
        </p:sp>
        <p:sp>
          <p:nvSpPr>
            <p:cNvPr id="1211" name="Google Shape;1211;p63"/>
            <p:cNvSpPr txBox="1"/>
            <p:nvPr/>
          </p:nvSpPr>
          <p:spPr>
            <a:xfrm>
              <a:off x="1112520" y="526500"/>
              <a:ext cx="13448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Partnership</a:t>
              </a:r>
              <a:endParaRPr sz="1600">
                <a:latin typeface="Calibri"/>
                <a:ea typeface="Calibri"/>
                <a:cs typeface="Calibri"/>
                <a:sym typeface="Calibri"/>
              </a:endParaRPr>
            </a:p>
          </p:txBody>
        </p:sp>
        <p:sp>
          <p:nvSpPr>
            <p:cNvPr id="1212" name="Google Shape;1212;p63"/>
            <p:cNvSpPr txBox="1"/>
            <p:nvPr/>
          </p:nvSpPr>
          <p:spPr>
            <a:xfrm>
              <a:off x="1019420" y="1209200"/>
              <a:ext cx="1438000" cy="362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 Subscriptions</a:t>
              </a:r>
              <a:endParaRPr sz="1600">
                <a:latin typeface="Calibri"/>
                <a:ea typeface="Calibri"/>
                <a:cs typeface="Calibri"/>
                <a:sym typeface="Calibri"/>
              </a:endParaRPr>
            </a:p>
          </p:txBody>
        </p:sp>
        <p:sp>
          <p:nvSpPr>
            <p:cNvPr id="1213" name="Google Shape;1213;p63"/>
            <p:cNvSpPr txBox="1"/>
            <p:nvPr/>
          </p:nvSpPr>
          <p:spPr>
            <a:xfrm>
              <a:off x="1474553" y="1912600"/>
              <a:ext cx="832400" cy="176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     ADS</a:t>
              </a:r>
              <a:endParaRPr sz="1600">
                <a:latin typeface="Calibri"/>
                <a:ea typeface="Calibri"/>
                <a:cs typeface="Calibri"/>
                <a:sym typeface="Calibri"/>
              </a:endParaRPr>
            </a:p>
          </p:txBody>
        </p:sp>
        <p:sp>
          <p:nvSpPr>
            <p:cNvPr id="1214" name="Google Shape;1214;p63"/>
            <p:cNvSpPr txBox="1"/>
            <p:nvPr/>
          </p:nvSpPr>
          <p:spPr>
            <a:xfrm>
              <a:off x="7001013" y="2193980"/>
              <a:ext cx="2237600" cy="51600"/>
            </a:xfrm>
            <a:prstGeom prst="rect">
              <a:avLst/>
            </a:prstGeom>
            <a:noFill/>
            <a:ln>
              <a:noFill/>
            </a:ln>
          </p:spPr>
          <p:txBody>
            <a:bodyPr spcFirstLastPara="1" wrap="square" lIns="121900" tIns="121900" rIns="121900" bIns="121900" anchor="t" anchorCtr="0">
              <a:noAutofit/>
            </a:bodyPr>
            <a:lstStyle/>
            <a:p>
              <a:endParaRPr sz="2800">
                <a:latin typeface="Calibri"/>
                <a:ea typeface="Calibri"/>
                <a:cs typeface="Calibri"/>
                <a:sym typeface="Calibri"/>
              </a:endParaRPr>
            </a:p>
          </p:txBody>
        </p:sp>
        <p:sp>
          <p:nvSpPr>
            <p:cNvPr id="1215" name="Google Shape;1215;p63"/>
            <p:cNvSpPr txBox="1"/>
            <p:nvPr/>
          </p:nvSpPr>
          <p:spPr>
            <a:xfrm>
              <a:off x="6758534" y="1909893"/>
              <a:ext cx="22484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M1</a:t>
              </a:r>
              <a:endParaRPr sz="1600">
                <a:latin typeface="Calibri"/>
                <a:ea typeface="Calibri"/>
                <a:cs typeface="Calibri"/>
                <a:sym typeface="Calibri"/>
              </a:endParaRPr>
            </a:p>
          </p:txBody>
        </p:sp>
        <p:sp>
          <p:nvSpPr>
            <p:cNvPr id="1216" name="Google Shape;1216;p63"/>
            <p:cNvSpPr txBox="1"/>
            <p:nvPr/>
          </p:nvSpPr>
          <p:spPr>
            <a:xfrm>
              <a:off x="7667711" y="1911547"/>
              <a:ext cx="6104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M2</a:t>
              </a:r>
              <a:endParaRPr sz="1600">
                <a:latin typeface="Calibri"/>
                <a:ea typeface="Calibri"/>
                <a:cs typeface="Calibri"/>
                <a:sym typeface="Calibri"/>
              </a:endParaRPr>
            </a:p>
          </p:txBody>
        </p:sp>
        <p:sp>
          <p:nvSpPr>
            <p:cNvPr id="1217" name="Google Shape;1217;p63"/>
            <p:cNvSpPr txBox="1"/>
            <p:nvPr/>
          </p:nvSpPr>
          <p:spPr>
            <a:xfrm>
              <a:off x="8362421" y="1909330"/>
              <a:ext cx="8288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   M3</a:t>
              </a:r>
              <a:endParaRPr sz="1600">
                <a:latin typeface="Calibri"/>
                <a:ea typeface="Calibri"/>
                <a:cs typeface="Calibri"/>
                <a:sym typeface="Calibri"/>
              </a:endParaRPr>
            </a:p>
          </p:txBody>
        </p:sp>
        <p:sp>
          <p:nvSpPr>
            <p:cNvPr id="1218" name="Google Shape;1218;p63"/>
            <p:cNvSpPr txBox="1"/>
            <p:nvPr/>
          </p:nvSpPr>
          <p:spPr>
            <a:xfrm>
              <a:off x="6175159" y="1367676"/>
              <a:ext cx="894400" cy="492400"/>
            </a:xfrm>
            <a:prstGeom prst="rect">
              <a:avLst/>
            </a:prstGeom>
            <a:noFill/>
            <a:ln>
              <a:noFill/>
            </a:ln>
          </p:spPr>
          <p:txBody>
            <a:bodyPr spcFirstLastPara="1" wrap="square" lIns="121900" tIns="121900" rIns="121900" bIns="121900" anchor="t" anchorCtr="0">
              <a:noAutofit/>
            </a:bodyPr>
            <a:lstStyle/>
            <a:p>
              <a:pPr algn="ctr" defTabSz="786384">
                <a:spcAft>
                  <a:spcPts val="600"/>
                </a:spcAft>
              </a:pPr>
              <a:r>
                <a:rPr lang="en" sz="1376" kern="1200">
                  <a:solidFill>
                    <a:schemeClr val="tx1"/>
                  </a:solidFill>
                  <a:latin typeface="Calibri"/>
                  <a:ea typeface="+mn-ea"/>
                  <a:cs typeface="Calibri"/>
                  <a:sym typeface="Calibri"/>
                </a:rPr>
                <a:t>ADS</a:t>
              </a:r>
              <a:endParaRPr sz="1600">
                <a:latin typeface="Calibri"/>
                <a:ea typeface="Calibri"/>
                <a:cs typeface="Calibri"/>
                <a:sym typeface="Calibri"/>
              </a:endParaRPr>
            </a:p>
          </p:txBody>
        </p:sp>
        <p:sp>
          <p:nvSpPr>
            <p:cNvPr id="1219" name="Google Shape;1219;p63"/>
            <p:cNvSpPr txBox="1"/>
            <p:nvPr/>
          </p:nvSpPr>
          <p:spPr>
            <a:xfrm>
              <a:off x="9227047" y="1743080"/>
              <a:ext cx="1184000" cy="452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USA</a:t>
              </a:r>
              <a:endParaRPr sz="133">
                <a:latin typeface="Calibri"/>
                <a:ea typeface="Calibri"/>
                <a:cs typeface="Calibri"/>
                <a:sym typeface="Calibri"/>
              </a:endParaRPr>
            </a:p>
          </p:txBody>
        </p:sp>
        <p:sp>
          <p:nvSpPr>
            <p:cNvPr id="1220" name="Google Shape;1220;p63"/>
            <p:cNvSpPr txBox="1"/>
            <p:nvPr/>
          </p:nvSpPr>
          <p:spPr>
            <a:xfrm>
              <a:off x="9556447" y="1398813"/>
              <a:ext cx="1283200" cy="362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INDIA</a:t>
              </a:r>
              <a:endParaRPr sz="1600">
                <a:latin typeface="Calibri"/>
                <a:ea typeface="Calibri"/>
                <a:cs typeface="Calibri"/>
                <a:sym typeface="Calibri"/>
              </a:endParaRPr>
            </a:p>
          </p:txBody>
        </p:sp>
        <p:sp>
          <p:nvSpPr>
            <p:cNvPr id="1221" name="Google Shape;1221;p63"/>
            <p:cNvSpPr txBox="1"/>
            <p:nvPr/>
          </p:nvSpPr>
          <p:spPr>
            <a:xfrm>
              <a:off x="10146813" y="1139880"/>
              <a:ext cx="610400" cy="176000"/>
            </a:xfrm>
            <a:prstGeom prst="rect">
              <a:avLst/>
            </a:prstGeom>
            <a:noFill/>
            <a:ln>
              <a:noFill/>
            </a:ln>
          </p:spPr>
          <p:txBody>
            <a:bodyPr spcFirstLastPara="1" wrap="square" lIns="121900" tIns="121900" rIns="121900" bIns="121900" anchor="t" anchorCtr="0">
              <a:noAutofit/>
            </a:bodyPr>
            <a:lstStyle/>
            <a:p>
              <a:endParaRPr sz="2800">
                <a:latin typeface="Calibri"/>
                <a:ea typeface="Calibri"/>
                <a:cs typeface="Calibri"/>
                <a:sym typeface="Calibri"/>
              </a:endParaRPr>
            </a:p>
          </p:txBody>
        </p:sp>
        <p:sp>
          <p:nvSpPr>
            <p:cNvPr id="1222" name="Google Shape;1222;p63"/>
            <p:cNvSpPr txBox="1"/>
            <p:nvPr/>
          </p:nvSpPr>
          <p:spPr>
            <a:xfrm>
              <a:off x="10009213" y="1067614"/>
              <a:ext cx="2237600" cy="492402"/>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1376" kern="1200">
                  <a:solidFill>
                    <a:schemeClr val="tx1"/>
                  </a:solidFill>
                  <a:latin typeface="Calibri"/>
                  <a:ea typeface="+mn-ea"/>
                  <a:cs typeface="Calibri"/>
                  <a:sym typeface="Calibri"/>
                </a:rPr>
                <a:t>UK</a:t>
              </a:r>
              <a:endParaRPr sz="1600">
                <a:latin typeface="Calibri"/>
                <a:ea typeface="Calibri"/>
                <a:cs typeface="Calibri"/>
                <a:sym typeface="Calibri"/>
              </a:endParaRPr>
            </a:p>
          </p:txBody>
        </p:sp>
        <p:sp>
          <p:nvSpPr>
            <p:cNvPr id="1223" name="Google Shape;1223;p63"/>
            <p:cNvSpPr txBox="1"/>
            <p:nvPr/>
          </p:nvSpPr>
          <p:spPr>
            <a:xfrm>
              <a:off x="2824520" y="5576523"/>
              <a:ext cx="1530800" cy="452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M1            M2</a:t>
              </a:r>
              <a:endParaRPr sz="1376" kern="1200">
                <a:solidFill>
                  <a:schemeClr val="tx1"/>
                </a:solidFill>
                <a:latin typeface="Calibri"/>
                <a:ea typeface="+mn-ea"/>
                <a:cs typeface="Calibri"/>
                <a:sym typeface="Calibri"/>
              </a:endParaRPr>
            </a:p>
            <a:p>
              <a:pPr>
                <a:spcAft>
                  <a:spcPts val="600"/>
                </a:spcAft>
              </a:pPr>
              <a:endParaRPr sz="2800">
                <a:latin typeface="Calibri"/>
                <a:ea typeface="Calibri"/>
                <a:cs typeface="Calibri"/>
                <a:sym typeface="Calibri"/>
              </a:endParaRPr>
            </a:p>
          </p:txBody>
        </p:sp>
        <p:sp>
          <p:nvSpPr>
            <p:cNvPr id="1224" name="Google Shape;1224;p63"/>
            <p:cNvSpPr txBox="1"/>
            <p:nvPr/>
          </p:nvSpPr>
          <p:spPr>
            <a:xfrm>
              <a:off x="4436493" y="5545140"/>
              <a:ext cx="6660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USA</a:t>
              </a:r>
              <a:endParaRPr sz="1600">
                <a:latin typeface="Calibri"/>
                <a:ea typeface="Calibri"/>
                <a:cs typeface="Calibri"/>
                <a:sym typeface="Calibri"/>
              </a:endParaRPr>
            </a:p>
          </p:txBody>
        </p:sp>
        <p:sp>
          <p:nvSpPr>
            <p:cNvPr id="1225" name="Google Shape;1225;p63"/>
            <p:cNvSpPr txBox="1"/>
            <p:nvPr/>
          </p:nvSpPr>
          <p:spPr>
            <a:xfrm>
              <a:off x="4595527" y="5317407"/>
              <a:ext cx="894400" cy="3620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INDIA</a:t>
              </a:r>
              <a:endParaRPr sz="1600">
                <a:latin typeface="Calibri"/>
                <a:ea typeface="Calibri"/>
                <a:cs typeface="Calibri"/>
                <a:sym typeface="Calibri"/>
              </a:endParaRPr>
            </a:p>
          </p:txBody>
        </p:sp>
        <p:sp>
          <p:nvSpPr>
            <p:cNvPr id="1226" name="Google Shape;1226;p63"/>
            <p:cNvSpPr txBox="1"/>
            <p:nvPr/>
          </p:nvSpPr>
          <p:spPr>
            <a:xfrm>
              <a:off x="4978260" y="5079507"/>
              <a:ext cx="6660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UK</a:t>
              </a:r>
              <a:endParaRPr sz="1600">
                <a:latin typeface="Calibri"/>
                <a:ea typeface="Calibri"/>
                <a:cs typeface="Calibri"/>
                <a:sym typeface="Calibri"/>
              </a:endParaRPr>
            </a:p>
          </p:txBody>
        </p:sp>
        <p:sp>
          <p:nvSpPr>
            <p:cNvPr id="1227" name="Google Shape;1227;p63"/>
            <p:cNvSpPr txBox="1"/>
            <p:nvPr/>
          </p:nvSpPr>
          <p:spPr>
            <a:xfrm>
              <a:off x="6602345" y="5516575"/>
              <a:ext cx="2349600" cy="4924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USA       INDIA      UK</a:t>
              </a:r>
              <a:endParaRPr sz="1600">
                <a:latin typeface="Calibri"/>
                <a:ea typeface="Calibri"/>
                <a:cs typeface="Calibri"/>
                <a:sym typeface="Calibri"/>
              </a:endParaRPr>
            </a:p>
          </p:txBody>
        </p:sp>
        <p:sp>
          <p:nvSpPr>
            <p:cNvPr id="1228" name="Google Shape;1228;p63"/>
            <p:cNvSpPr txBox="1"/>
            <p:nvPr/>
          </p:nvSpPr>
          <p:spPr>
            <a:xfrm>
              <a:off x="8597378" y="5511675"/>
              <a:ext cx="7344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ADS</a:t>
              </a:r>
              <a:endParaRPr sz="1600">
                <a:latin typeface="Calibri"/>
                <a:ea typeface="Calibri"/>
                <a:cs typeface="Calibri"/>
                <a:sym typeface="Calibri"/>
              </a:endParaRPr>
            </a:p>
          </p:txBody>
        </p:sp>
        <p:sp>
          <p:nvSpPr>
            <p:cNvPr id="1229" name="Google Shape;1229;p63"/>
            <p:cNvSpPr txBox="1"/>
            <p:nvPr/>
          </p:nvSpPr>
          <p:spPr>
            <a:xfrm>
              <a:off x="8940445" y="5318108"/>
              <a:ext cx="14380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Subscription</a:t>
              </a:r>
              <a:endParaRPr sz="1600">
                <a:latin typeface="Calibri"/>
                <a:ea typeface="Calibri"/>
                <a:cs typeface="Calibri"/>
                <a:sym typeface="Calibri"/>
              </a:endParaRPr>
            </a:p>
          </p:txBody>
        </p:sp>
        <p:sp>
          <p:nvSpPr>
            <p:cNvPr id="1230" name="Google Shape;1230;p63"/>
            <p:cNvSpPr txBox="1"/>
            <p:nvPr/>
          </p:nvSpPr>
          <p:spPr>
            <a:xfrm>
              <a:off x="9317445" y="5067008"/>
              <a:ext cx="2009200" cy="2896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1376" kern="1200">
                  <a:solidFill>
                    <a:schemeClr val="tx1"/>
                  </a:solidFill>
                  <a:latin typeface="Calibri"/>
                  <a:ea typeface="+mn-ea"/>
                  <a:cs typeface="Calibri"/>
                  <a:sym typeface="Calibri"/>
                </a:rPr>
                <a:t>Partnership</a:t>
              </a:r>
              <a:endParaRPr sz="1600">
                <a:latin typeface="Calibri"/>
                <a:ea typeface="Calibri"/>
                <a:cs typeface="Calibri"/>
                <a:sym typeface="Calibri"/>
              </a:endParaRPr>
            </a:p>
          </p:txBody>
        </p:sp>
        <p:sp>
          <p:nvSpPr>
            <p:cNvPr id="1231" name="Google Shape;1231;p63"/>
            <p:cNvSpPr txBox="1"/>
            <p:nvPr/>
          </p:nvSpPr>
          <p:spPr>
            <a:xfrm>
              <a:off x="2391947" y="6000340"/>
              <a:ext cx="2248400" cy="6772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2408" kern="1200">
                  <a:solidFill>
                    <a:schemeClr val="tx1"/>
                  </a:solidFill>
                  <a:latin typeface="Calibri"/>
                  <a:ea typeface="+mn-ea"/>
                  <a:cs typeface="Calibri"/>
                  <a:sym typeface="Calibri"/>
                </a:rPr>
                <a:t>         DICE</a:t>
              </a:r>
              <a:endParaRPr sz="2800">
                <a:latin typeface="Calibri"/>
                <a:ea typeface="Calibri"/>
                <a:cs typeface="Calibri"/>
                <a:sym typeface="Calibri"/>
              </a:endParaRPr>
            </a:p>
          </p:txBody>
        </p:sp>
        <p:sp>
          <p:nvSpPr>
            <p:cNvPr id="1232" name="Google Shape;1232;p63"/>
            <p:cNvSpPr txBox="1"/>
            <p:nvPr/>
          </p:nvSpPr>
          <p:spPr>
            <a:xfrm>
              <a:off x="7086453" y="6106546"/>
              <a:ext cx="2130800" cy="362000"/>
            </a:xfrm>
            <a:prstGeom prst="rect">
              <a:avLst/>
            </a:prstGeom>
            <a:noFill/>
            <a:ln>
              <a:noFill/>
            </a:ln>
          </p:spPr>
          <p:txBody>
            <a:bodyPr spcFirstLastPara="1" wrap="square" lIns="121900" tIns="121900" rIns="121900" bIns="121900" anchor="ctr" anchorCtr="0">
              <a:noAutofit/>
            </a:bodyPr>
            <a:lstStyle/>
            <a:p>
              <a:pPr defTabSz="786384">
                <a:spcAft>
                  <a:spcPts val="600"/>
                </a:spcAft>
              </a:pPr>
              <a:r>
                <a:rPr lang="en" sz="2408" kern="1200">
                  <a:solidFill>
                    <a:schemeClr val="tx1"/>
                  </a:solidFill>
                  <a:latin typeface="Calibri"/>
                  <a:ea typeface="+mn-ea"/>
                  <a:cs typeface="Calibri"/>
                  <a:sym typeface="Calibri"/>
                </a:rPr>
                <a:t>PIVOT</a:t>
              </a:r>
              <a:endParaRPr sz="2800">
                <a:latin typeface="Calibri"/>
                <a:ea typeface="Calibri"/>
                <a:cs typeface="Calibri"/>
                <a:sym typeface="Calibri"/>
              </a:endParaRPr>
            </a:p>
          </p:txBody>
        </p:sp>
        <p:sp>
          <p:nvSpPr>
            <p:cNvPr id="1233" name="Google Shape;1233;p63"/>
            <p:cNvSpPr txBox="1"/>
            <p:nvPr/>
          </p:nvSpPr>
          <p:spPr>
            <a:xfrm>
              <a:off x="2598550" y="2757230"/>
              <a:ext cx="1850800" cy="626800"/>
            </a:xfrm>
            <a:prstGeom prst="rect">
              <a:avLst/>
            </a:prstGeom>
            <a:noFill/>
            <a:ln>
              <a:noFill/>
            </a:ln>
          </p:spPr>
          <p:txBody>
            <a:bodyPr spcFirstLastPara="1" wrap="square" lIns="121900" tIns="121900" rIns="121900" bIns="121900" anchor="t" anchorCtr="0">
              <a:noAutofit/>
            </a:bodyPr>
            <a:lstStyle/>
            <a:p>
              <a:pPr defTabSz="786384">
                <a:spcAft>
                  <a:spcPts val="600"/>
                </a:spcAft>
              </a:pPr>
              <a:r>
                <a:rPr lang="en" sz="2408" kern="1200">
                  <a:solidFill>
                    <a:schemeClr val="tx1"/>
                  </a:solidFill>
                  <a:latin typeface="Calibri"/>
                  <a:ea typeface="+mn-ea"/>
                  <a:cs typeface="Calibri"/>
                  <a:sym typeface="Calibri"/>
                </a:rPr>
                <a:t>ROLL- UP</a:t>
              </a:r>
              <a:endParaRPr sz="2800">
                <a:latin typeface="Calibri"/>
                <a:ea typeface="Calibri"/>
                <a:cs typeface="Calibri"/>
                <a:sym typeface="Calibri"/>
              </a:endParaRPr>
            </a:p>
          </p:txBody>
        </p:sp>
        <p:sp>
          <p:nvSpPr>
            <p:cNvPr id="1234" name="Google Shape;1234;p63"/>
            <p:cNvSpPr txBox="1"/>
            <p:nvPr/>
          </p:nvSpPr>
          <p:spPr>
            <a:xfrm>
              <a:off x="7107695" y="2596601"/>
              <a:ext cx="1438000" cy="677068"/>
            </a:xfrm>
            <a:prstGeom prst="rect">
              <a:avLst/>
            </a:prstGeom>
            <a:noFill/>
            <a:ln>
              <a:noFill/>
            </a:ln>
          </p:spPr>
          <p:txBody>
            <a:bodyPr spcFirstLastPara="1" wrap="square" lIns="121900" tIns="121900" rIns="121900" bIns="121900" anchor="t" anchorCtr="0">
              <a:spAutoFit/>
            </a:bodyPr>
            <a:lstStyle/>
            <a:p>
              <a:pPr defTabSz="786384">
                <a:spcAft>
                  <a:spcPts val="600"/>
                </a:spcAft>
              </a:pPr>
              <a:r>
                <a:rPr lang="en" sz="2408" kern="1200">
                  <a:solidFill>
                    <a:schemeClr val="tx1"/>
                  </a:solidFill>
                  <a:latin typeface="Calibri"/>
                  <a:ea typeface="+mn-ea"/>
                  <a:cs typeface="Calibri"/>
                  <a:sym typeface="Calibri"/>
                </a:rPr>
                <a:t>SLICE</a:t>
              </a:r>
              <a:endParaRPr sz="2800">
                <a:latin typeface="Calibri"/>
                <a:ea typeface="Calibri"/>
                <a:cs typeface="Calibri"/>
                <a:sym typeface="Calibri"/>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sp>
        <p:nvSpPr>
          <p:cNvPr id="1239" name="Google Shape;1239;p64"/>
          <p:cNvSpPr txBox="1">
            <a:spLocks noGrp="1"/>
          </p:cNvSpPr>
          <p:nvPr>
            <p:ph type="body" idx="1"/>
          </p:nvPr>
        </p:nvSpPr>
        <p:spPr>
          <a:xfrm>
            <a:off x="609600" y="1133267"/>
            <a:ext cx="11026800" cy="5514400"/>
          </a:xfrm>
          <a:prstGeom prst="rect">
            <a:avLst/>
          </a:prstGeom>
          <a:solidFill>
            <a:schemeClr val="dk1"/>
          </a:solidFill>
          <a:ln>
            <a:noFill/>
          </a:ln>
        </p:spPr>
        <p:txBody>
          <a:bodyPr spcFirstLastPara="1" vert="horz" wrap="square" lIns="121900" tIns="60933" rIns="121900" bIns="60933" rtlCol="0" anchor="ctr" anchorCtr="0">
            <a:normAutofit/>
          </a:bodyPr>
          <a:lstStyle/>
          <a:p>
            <a:pPr marL="457200" lvl="0" indent="-304800" algn="just" rtl="0">
              <a:lnSpc>
                <a:spcPct val="150000"/>
              </a:lnSpc>
              <a:spcBef>
                <a:spcPts val="0"/>
              </a:spcBef>
              <a:spcAft>
                <a:spcPts val="0"/>
              </a:spcAft>
              <a:buClr>
                <a:schemeClr val="lt1"/>
              </a:buClr>
              <a:buSzPts val="1200"/>
              <a:buChar char="•"/>
            </a:pPr>
            <a:r>
              <a:rPr lang="en-US" sz="1600" b="1" dirty="0">
                <a:solidFill>
                  <a:schemeClr val="lt1"/>
                </a:solidFill>
                <a:latin typeface="Times New Roman"/>
                <a:ea typeface="Times New Roman"/>
                <a:cs typeface="Times New Roman"/>
                <a:sym typeface="Times New Roman"/>
              </a:rPr>
              <a:t>Free Users: </a:t>
            </a:r>
            <a:r>
              <a:rPr lang="en-US" sz="1600" dirty="0">
                <a:solidFill>
                  <a:schemeClr val="lt1"/>
                </a:solidFill>
                <a:latin typeface="Times New Roman"/>
                <a:ea typeface="Times New Roman"/>
                <a:cs typeface="Times New Roman"/>
                <a:sym typeface="Times New Roman"/>
              </a:rPr>
              <a:t>Users who access Spotify for free, supported by advertisements.</a:t>
            </a:r>
          </a:p>
          <a:p>
            <a:pPr marL="0" lvl="0" indent="457200" algn="just" rtl="0">
              <a:lnSpc>
                <a:spcPct val="150000"/>
              </a:lnSpc>
              <a:spcBef>
                <a:spcPts val="0"/>
              </a:spcBef>
              <a:spcAft>
                <a:spcPts val="0"/>
              </a:spcAft>
              <a:buClr>
                <a:schemeClr val="dk1"/>
              </a:buClr>
              <a:buSzPts val="1100"/>
              <a:buFont typeface="Arial"/>
              <a:buNone/>
            </a:pPr>
            <a:r>
              <a:rPr lang="en-US" sz="1600" dirty="0">
                <a:solidFill>
                  <a:schemeClr val="lt1"/>
                </a:solidFill>
                <a:latin typeface="Times New Roman"/>
                <a:ea typeface="Times New Roman"/>
                <a:cs typeface="Times New Roman"/>
                <a:sym typeface="Times New Roman"/>
              </a:rPr>
              <a:t>Delivery: Ad-supported streaming, limited skips, and lower audio quality.</a:t>
            </a:r>
          </a:p>
          <a:p>
            <a:pPr marL="457200" lvl="0" indent="-304800" algn="just" rtl="0">
              <a:lnSpc>
                <a:spcPct val="150000"/>
              </a:lnSpc>
              <a:spcBef>
                <a:spcPts val="0"/>
              </a:spcBef>
              <a:spcAft>
                <a:spcPts val="0"/>
              </a:spcAft>
              <a:buClr>
                <a:schemeClr val="lt1"/>
              </a:buClr>
              <a:buSzPts val="1200"/>
              <a:buFont typeface="Times New Roman"/>
              <a:buChar char="•"/>
            </a:pPr>
            <a:r>
              <a:rPr lang="en-US" sz="1600" b="1" dirty="0">
                <a:solidFill>
                  <a:schemeClr val="lt1"/>
                </a:solidFill>
                <a:latin typeface="Times New Roman"/>
                <a:ea typeface="Times New Roman"/>
                <a:cs typeface="Times New Roman"/>
                <a:sym typeface="Times New Roman"/>
              </a:rPr>
              <a:t>Premium Users:</a:t>
            </a:r>
            <a:r>
              <a:rPr lang="en-US" sz="1600" dirty="0">
                <a:solidFill>
                  <a:schemeClr val="lt1"/>
                </a:solidFill>
                <a:latin typeface="Times New Roman"/>
                <a:ea typeface="Times New Roman"/>
                <a:cs typeface="Times New Roman"/>
                <a:sym typeface="Times New Roman"/>
              </a:rPr>
              <a:t> Subscribers who pay for the Premium service.</a:t>
            </a:r>
          </a:p>
          <a:p>
            <a:pPr marL="0" lvl="0" indent="457200" algn="just" rtl="0">
              <a:lnSpc>
                <a:spcPct val="150000"/>
              </a:lnSpc>
              <a:spcBef>
                <a:spcPts val="0"/>
              </a:spcBef>
              <a:spcAft>
                <a:spcPts val="0"/>
              </a:spcAft>
              <a:buClr>
                <a:schemeClr val="dk1"/>
              </a:buClr>
              <a:buSzPts val="1100"/>
              <a:buNone/>
            </a:pPr>
            <a:r>
              <a:rPr lang="en-US" sz="1600" dirty="0">
                <a:solidFill>
                  <a:schemeClr val="lt1"/>
                </a:solidFill>
                <a:latin typeface="Times New Roman"/>
                <a:ea typeface="Times New Roman"/>
                <a:cs typeface="Times New Roman"/>
                <a:sym typeface="Times New Roman"/>
              </a:rPr>
              <a:t>Delivery: Ad-free streaming, higher audio quality, offline downloads, unlimited skips, additional features like cross-device, 	       syncing.</a:t>
            </a:r>
          </a:p>
          <a:p>
            <a:pPr marL="457200" lvl="0" indent="-304800" algn="just" rtl="0">
              <a:lnSpc>
                <a:spcPct val="150000"/>
              </a:lnSpc>
              <a:spcBef>
                <a:spcPts val="0"/>
              </a:spcBef>
              <a:spcAft>
                <a:spcPts val="0"/>
              </a:spcAft>
              <a:buClr>
                <a:schemeClr val="lt1"/>
              </a:buClr>
              <a:buSzPts val="1200"/>
              <a:buFont typeface="Times New Roman"/>
              <a:buChar char="•"/>
            </a:pPr>
            <a:r>
              <a:rPr lang="en-US" sz="1600" b="1" dirty="0">
                <a:solidFill>
                  <a:schemeClr val="lt1"/>
                </a:solidFill>
                <a:latin typeface="Times New Roman"/>
                <a:ea typeface="Times New Roman"/>
                <a:cs typeface="Times New Roman"/>
                <a:sym typeface="Times New Roman"/>
              </a:rPr>
              <a:t>Student Plan Users:</a:t>
            </a:r>
            <a:r>
              <a:rPr lang="en-US" sz="1600" dirty="0">
                <a:solidFill>
                  <a:schemeClr val="lt1"/>
                </a:solidFill>
                <a:latin typeface="Times New Roman"/>
                <a:ea typeface="Times New Roman"/>
                <a:cs typeface="Times New Roman"/>
                <a:sym typeface="Times New Roman"/>
              </a:rPr>
              <a:t> Premium users who are eligible for discounted student plans.</a:t>
            </a:r>
          </a:p>
          <a:p>
            <a:pPr marL="0" lvl="0" indent="457200" algn="just" rtl="0">
              <a:lnSpc>
                <a:spcPct val="150000"/>
              </a:lnSpc>
              <a:spcBef>
                <a:spcPts val="0"/>
              </a:spcBef>
              <a:spcAft>
                <a:spcPts val="0"/>
              </a:spcAft>
              <a:buClr>
                <a:schemeClr val="dk1"/>
              </a:buClr>
              <a:buSzPts val="1100"/>
              <a:buNone/>
            </a:pPr>
            <a:r>
              <a:rPr lang="en-US" sz="1600" dirty="0">
                <a:solidFill>
                  <a:schemeClr val="lt1"/>
                </a:solidFill>
                <a:latin typeface="Times New Roman"/>
                <a:ea typeface="Times New Roman"/>
                <a:cs typeface="Times New Roman"/>
                <a:sym typeface="Times New Roman"/>
              </a:rPr>
              <a:t>Delivery: All Premium features at a reduced rate for eligible students.</a:t>
            </a:r>
          </a:p>
          <a:p>
            <a:pPr marL="457200" lvl="0" indent="-304800" algn="just" rtl="0">
              <a:lnSpc>
                <a:spcPct val="150000"/>
              </a:lnSpc>
              <a:spcBef>
                <a:spcPts val="0"/>
              </a:spcBef>
              <a:spcAft>
                <a:spcPts val="0"/>
              </a:spcAft>
              <a:buClr>
                <a:schemeClr val="lt1"/>
              </a:buClr>
              <a:buSzPts val="1200"/>
              <a:buFont typeface="Times New Roman"/>
              <a:buChar char="•"/>
            </a:pPr>
            <a:r>
              <a:rPr lang="en-US" sz="1600" b="1" dirty="0">
                <a:solidFill>
                  <a:schemeClr val="lt1"/>
                </a:solidFill>
                <a:latin typeface="Times New Roman"/>
                <a:ea typeface="Times New Roman"/>
                <a:cs typeface="Times New Roman"/>
                <a:sym typeface="Times New Roman"/>
              </a:rPr>
              <a:t>Podcast Listeners:</a:t>
            </a:r>
            <a:r>
              <a:rPr lang="en-US" sz="1600" dirty="0">
                <a:solidFill>
                  <a:schemeClr val="lt1"/>
                </a:solidFill>
                <a:latin typeface="Times New Roman"/>
                <a:ea typeface="Times New Roman"/>
                <a:cs typeface="Times New Roman"/>
                <a:sym typeface="Times New Roman"/>
              </a:rPr>
              <a:t> Users who primarily use Spotify for listening to podcasts.</a:t>
            </a:r>
          </a:p>
          <a:p>
            <a:pPr marL="0" lvl="0" indent="457200" algn="just" rtl="0">
              <a:lnSpc>
                <a:spcPct val="150000"/>
              </a:lnSpc>
              <a:spcBef>
                <a:spcPts val="0"/>
              </a:spcBef>
              <a:spcAft>
                <a:spcPts val="0"/>
              </a:spcAft>
              <a:buClr>
                <a:schemeClr val="dk1"/>
              </a:buClr>
              <a:buSzPts val="770"/>
              <a:buFont typeface="Arial"/>
              <a:buNone/>
            </a:pPr>
            <a:r>
              <a:rPr lang="en-US" sz="1600" dirty="0">
                <a:solidFill>
                  <a:schemeClr val="lt1"/>
                </a:solidFill>
                <a:latin typeface="Times New Roman"/>
                <a:ea typeface="Times New Roman"/>
                <a:cs typeface="Times New Roman"/>
                <a:sym typeface="Times New Roman"/>
              </a:rPr>
              <a:t>Delivery: Access to a diverse range of podcasts on various topics.</a:t>
            </a:r>
          </a:p>
          <a:p>
            <a:pPr marL="0" lvl="0" indent="457200" algn="just" rtl="0">
              <a:lnSpc>
                <a:spcPct val="150000"/>
              </a:lnSpc>
              <a:spcBef>
                <a:spcPts val="0"/>
              </a:spcBef>
              <a:spcAft>
                <a:spcPts val="0"/>
              </a:spcAft>
              <a:buClr>
                <a:schemeClr val="dk1"/>
              </a:buClr>
              <a:buSzPts val="770"/>
              <a:buFont typeface="Arial"/>
              <a:buNone/>
            </a:pPr>
            <a:endParaRPr lang="en-US" sz="1600" dirty="0">
              <a:solidFill>
                <a:schemeClr val="lt1"/>
              </a:solidFill>
              <a:latin typeface="Times New Roman"/>
              <a:ea typeface="Times New Roman"/>
              <a:cs typeface="Times New Roman"/>
              <a:sym typeface="Times New Roman"/>
            </a:endParaRPr>
          </a:p>
          <a:p>
            <a:pPr marL="457200" lvl="0" indent="-304800" algn="just" rtl="0">
              <a:lnSpc>
                <a:spcPct val="150000"/>
              </a:lnSpc>
              <a:spcBef>
                <a:spcPts val="0"/>
              </a:spcBef>
              <a:spcAft>
                <a:spcPts val="0"/>
              </a:spcAft>
              <a:buClr>
                <a:schemeClr val="lt1"/>
              </a:buClr>
              <a:buSzPts val="1200"/>
              <a:buFont typeface="Times New Roman"/>
              <a:buChar char="•"/>
            </a:pPr>
            <a:r>
              <a:rPr lang="en-US" sz="1600" dirty="0">
                <a:solidFill>
                  <a:schemeClr val="lt1"/>
                </a:solidFill>
                <a:latin typeface="Times New Roman"/>
                <a:ea typeface="Times New Roman"/>
                <a:cs typeface="Times New Roman"/>
                <a:sym typeface="Times New Roman"/>
              </a:rPr>
              <a:t>Business Analyst: OLAP, Portal</a:t>
            </a:r>
          </a:p>
          <a:p>
            <a:pPr marL="457200" lvl="0" indent="-304800" algn="just" rtl="0">
              <a:lnSpc>
                <a:spcPct val="150000"/>
              </a:lnSpc>
              <a:spcBef>
                <a:spcPts val="0"/>
              </a:spcBef>
              <a:spcAft>
                <a:spcPts val="0"/>
              </a:spcAft>
              <a:buClr>
                <a:schemeClr val="lt1"/>
              </a:buClr>
              <a:buSzPts val="1200"/>
              <a:buFont typeface="Times New Roman"/>
              <a:buChar char="•"/>
            </a:pPr>
            <a:r>
              <a:rPr lang="en-US" sz="1600" dirty="0">
                <a:solidFill>
                  <a:schemeClr val="lt1"/>
                </a:solidFill>
                <a:latin typeface="Times New Roman"/>
                <a:ea typeface="Times New Roman"/>
                <a:cs typeface="Times New Roman"/>
                <a:sym typeface="Times New Roman"/>
              </a:rPr>
              <a:t>Executive/Manager: OLAP, Reports</a:t>
            </a:r>
          </a:p>
          <a:p>
            <a:pPr marL="457200" lvl="0" indent="-304800" algn="just" rtl="0">
              <a:lnSpc>
                <a:spcPct val="150000"/>
              </a:lnSpc>
              <a:spcBef>
                <a:spcPts val="0"/>
              </a:spcBef>
              <a:spcAft>
                <a:spcPts val="0"/>
              </a:spcAft>
              <a:buClr>
                <a:schemeClr val="lt1"/>
              </a:buClr>
              <a:buSzPts val="1200"/>
              <a:buFont typeface="Times New Roman"/>
              <a:buChar char="•"/>
            </a:pPr>
            <a:r>
              <a:rPr lang="en-US" sz="1600" dirty="0">
                <a:solidFill>
                  <a:schemeClr val="lt1"/>
                </a:solidFill>
                <a:latin typeface="Times New Roman"/>
                <a:ea typeface="Times New Roman"/>
                <a:cs typeface="Times New Roman"/>
                <a:sym typeface="Times New Roman"/>
              </a:rPr>
              <a:t>Designer: OLAP, Portal</a:t>
            </a:r>
          </a:p>
        </p:txBody>
      </p:sp>
      <p:sp>
        <p:nvSpPr>
          <p:cNvPr id="1240" name="Google Shape;1240;p64"/>
          <p:cNvSpPr txBox="1">
            <a:spLocks noGrp="1"/>
          </p:cNvSpPr>
          <p:nvPr>
            <p:ph type="title" idx="4294967295"/>
          </p:nvPr>
        </p:nvSpPr>
        <p:spPr>
          <a:xfrm>
            <a:off x="609600" y="274637"/>
            <a:ext cx="10972800" cy="1143000"/>
          </a:xfrm>
          <a:prstGeom prst="rect">
            <a:avLst/>
          </a:prstGeom>
          <a:noFill/>
          <a:ln>
            <a:noFill/>
          </a:ln>
        </p:spPr>
        <p:txBody>
          <a:bodyPr spcFirstLastPara="1" vert="horz" wrap="square" lIns="121900" tIns="60933" rIns="121900" bIns="60933" rtlCol="0" anchor="ctr" anchorCtr="0">
            <a:normAutofit/>
          </a:bodyPr>
          <a:lstStyle/>
          <a:p>
            <a:pPr>
              <a:lnSpc>
                <a:spcPct val="100000"/>
              </a:lnSpc>
              <a:spcBef>
                <a:spcPts val="0"/>
              </a:spcBef>
              <a:buClr>
                <a:schemeClr val="dk2"/>
              </a:buClr>
              <a:buSzPts val="4100"/>
            </a:pPr>
            <a:r>
              <a:rPr lang="en" sz="3200" b="1">
                <a:solidFill>
                  <a:schemeClr val="lt1"/>
                </a:solidFill>
                <a:latin typeface="Lucida Sans"/>
                <a:ea typeface="Lucida Sans"/>
                <a:cs typeface="Lucida Sans"/>
                <a:sym typeface="Lucida Sans"/>
              </a:rPr>
              <a:t>User And Task Analysis</a:t>
            </a:r>
            <a:endParaRPr sz="3200" b="1">
              <a:solidFill>
                <a:schemeClr val="lt1"/>
              </a:solidFill>
              <a:latin typeface="Lucida Sans"/>
              <a:ea typeface="Lucida Sans"/>
              <a:cs typeface="Lucida Sans"/>
              <a:sym typeface="Lucida Sans"/>
            </a:endParaRPr>
          </a:p>
        </p:txBody>
      </p:sp>
    </p:spTree>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44"/>
        <p:cNvGrpSpPr/>
        <p:nvPr/>
      </p:nvGrpSpPr>
      <p:grpSpPr>
        <a:xfrm>
          <a:off x="0" y="0"/>
          <a:ext cx="0" cy="0"/>
          <a:chOff x="0" y="0"/>
          <a:chExt cx="0" cy="0"/>
        </a:xfrm>
      </p:grpSpPr>
      <p:sp>
        <p:nvSpPr>
          <p:cNvPr id="1270" name="Rectangle 1269">
            <a:extLst>
              <a:ext uri="{FF2B5EF4-FFF2-40B4-BE49-F238E27FC236}">
                <a16:creationId xmlns:a16="http://schemas.microsoft.com/office/drawing/2014/main" id="{664E23E2-7440-4E36-A67B-0F88C5F7E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2" name="Rectangle 1271">
            <a:extLst>
              <a:ext uri="{FF2B5EF4-FFF2-40B4-BE49-F238E27FC236}">
                <a16:creationId xmlns:a16="http://schemas.microsoft.com/office/drawing/2014/main" id="{B06949AE-010D-4C18-8AED-7872085AD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5458121" cy="5897880"/>
          </a:xfrm>
          <a:prstGeom prst="rect">
            <a:avLst/>
          </a:prstGeom>
          <a:solidFill>
            <a:srgbClr val="FFFFFF"/>
          </a:solidFill>
          <a:ln w="19050">
            <a:solidFill>
              <a:srgbClr val="E0AB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7" name="Google Shape;1247;p65" descr="A graph showing the growth of a company&#10;&#10;Description automatically generated"/>
          <p:cNvPicPr preferRelativeResize="0"/>
          <p:nvPr/>
        </p:nvPicPr>
        <p:blipFill>
          <a:blip r:embed="rId3"/>
          <a:stretch>
            <a:fillRect/>
          </a:stretch>
        </p:blipFill>
        <p:spPr>
          <a:xfrm>
            <a:off x="641180" y="1602132"/>
            <a:ext cx="5129784" cy="3667795"/>
          </a:xfrm>
          <a:prstGeom prst="rect">
            <a:avLst/>
          </a:prstGeom>
          <a:noFill/>
        </p:spPr>
      </p:pic>
      <p:sp>
        <p:nvSpPr>
          <p:cNvPr id="1274" name="Rectangle 1273">
            <a:extLst>
              <a:ext uri="{FF2B5EF4-FFF2-40B4-BE49-F238E27FC236}">
                <a16:creationId xmlns:a16="http://schemas.microsoft.com/office/drawing/2014/main" id="{FE54AADB-50C7-4293-94C0-27361A32B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1" cy="5897880"/>
          </a:xfrm>
          <a:prstGeom prst="rect">
            <a:avLst/>
          </a:prstGeom>
          <a:solidFill>
            <a:srgbClr val="FFFFFF"/>
          </a:solidFill>
          <a:ln w="19050">
            <a:solidFill>
              <a:srgbClr val="E0AB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46" name="Google Shape;1246;p65" descr="A graph showing the growth of a company&#10;&#10;Description automatically generated"/>
          <p:cNvPicPr preferRelativeResize="0"/>
          <p:nvPr/>
        </p:nvPicPr>
        <p:blipFill>
          <a:blip r:embed="rId4"/>
          <a:stretch>
            <a:fillRect/>
          </a:stretch>
        </p:blipFill>
        <p:spPr>
          <a:xfrm>
            <a:off x="6421034" y="1595102"/>
            <a:ext cx="5129784" cy="3667795"/>
          </a:xfrm>
          <a:prstGeom prst="rect">
            <a:avLst/>
          </a:prstGeom>
          <a:no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1"/>
        <p:cNvGrpSpPr/>
        <p:nvPr/>
      </p:nvGrpSpPr>
      <p:grpSpPr>
        <a:xfrm>
          <a:off x="0" y="0"/>
          <a:ext cx="0" cy="0"/>
          <a:chOff x="0" y="0"/>
          <a:chExt cx="0" cy="0"/>
        </a:xfrm>
      </p:grpSpPr>
      <p:sp>
        <p:nvSpPr>
          <p:cNvPr id="1258" name="Rectangle 1257">
            <a:extLst>
              <a:ext uri="{FF2B5EF4-FFF2-40B4-BE49-F238E27FC236}">
                <a16:creationId xmlns:a16="http://schemas.microsoft.com/office/drawing/2014/main" id="{664E23E2-7440-4E36-A67B-0F88C5F7E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0" name="Rectangle 1259">
            <a:extLst>
              <a:ext uri="{FF2B5EF4-FFF2-40B4-BE49-F238E27FC236}">
                <a16:creationId xmlns:a16="http://schemas.microsoft.com/office/drawing/2014/main" id="{B06949AE-010D-4C18-8AED-7872085AD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5458121" cy="5897880"/>
          </a:xfrm>
          <a:prstGeom prst="rect">
            <a:avLst/>
          </a:prstGeom>
          <a:solidFill>
            <a:srgbClr val="FFFFFF"/>
          </a:solidFill>
          <a:ln w="19050">
            <a:solidFill>
              <a:srgbClr val="3E79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2" name="Google Shape;1252;p66"/>
          <p:cNvPicPr preferRelativeResize="0"/>
          <p:nvPr/>
        </p:nvPicPr>
        <p:blipFill>
          <a:blip r:embed="rId3"/>
          <a:stretch>
            <a:fillRect/>
          </a:stretch>
        </p:blipFill>
        <p:spPr>
          <a:xfrm>
            <a:off x="641180" y="1794499"/>
            <a:ext cx="5129784" cy="3283061"/>
          </a:xfrm>
          <a:prstGeom prst="rect">
            <a:avLst/>
          </a:prstGeom>
          <a:noFill/>
        </p:spPr>
      </p:pic>
      <p:sp>
        <p:nvSpPr>
          <p:cNvPr id="1262" name="Rectangle 1261">
            <a:extLst>
              <a:ext uri="{FF2B5EF4-FFF2-40B4-BE49-F238E27FC236}">
                <a16:creationId xmlns:a16="http://schemas.microsoft.com/office/drawing/2014/main" id="{FE54AADB-50C7-4293-94C0-27361A32B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1" cy="5897880"/>
          </a:xfrm>
          <a:prstGeom prst="rect">
            <a:avLst/>
          </a:prstGeom>
          <a:solidFill>
            <a:srgbClr val="FFFFFF"/>
          </a:solidFill>
          <a:ln w="19050">
            <a:solidFill>
              <a:srgbClr val="3E79D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3" name="Google Shape;1253;p66"/>
          <p:cNvPicPr preferRelativeResize="0"/>
          <p:nvPr/>
        </p:nvPicPr>
        <p:blipFill>
          <a:blip r:embed="rId4"/>
          <a:stretch>
            <a:fillRect/>
          </a:stretch>
        </p:blipFill>
        <p:spPr>
          <a:xfrm>
            <a:off x="6421034" y="1787469"/>
            <a:ext cx="5129784" cy="3283061"/>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7"/>
        <p:cNvGrpSpPr/>
        <p:nvPr/>
      </p:nvGrpSpPr>
      <p:grpSpPr>
        <a:xfrm>
          <a:off x="0" y="0"/>
          <a:ext cx="0" cy="0"/>
          <a:chOff x="0" y="0"/>
          <a:chExt cx="0" cy="0"/>
        </a:xfrm>
      </p:grpSpPr>
      <p:sp>
        <p:nvSpPr>
          <p:cNvPr id="1275" name="Rectangle 1274">
            <a:extLst>
              <a:ext uri="{FF2B5EF4-FFF2-40B4-BE49-F238E27FC236}">
                <a16:creationId xmlns:a16="http://schemas.microsoft.com/office/drawing/2014/main" id="{664E23E2-7440-4E36-A67B-0F88C5F7E1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7" name="Rectangle 1276">
            <a:extLst>
              <a:ext uri="{FF2B5EF4-FFF2-40B4-BE49-F238E27FC236}">
                <a16:creationId xmlns:a16="http://schemas.microsoft.com/office/drawing/2014/main" id="{B06949AE-010D-4C18-8AED-7872085ADD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5458121" cy="5897880"/>
          </a:xfrm>
          <a:prstGeom prst="rect">
            <a:avLst/>
          </a:prstGeom>
          <a:solidFill>
            <a:srgbClr val="FFFFFF"/>
          </a:solidFill>
          <a:ln w="19050">
            <a:solidFill>
              <a:srgbClr val="6D93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0" name="Google Shape;1260;p67"/>
          <p:cNvPicPr preferRelativeResize="0"/>
          <p:nvPr/>
        </p:nvPicPr>
        <p:blipFill>
          <a:blip r:embed="rId3"/>
          <a:stretch>
            <a:fillRect/>
          </a:stretch>
        </p:blipFill>
        <p:spPr>
          <a:xfrm>
            <a:off x="641180" y="1595720"/>
            <a:ext cx="5129784" cy="3680620"/>
          </a:xfrm>
          <a:prstGeom prst="rect">
            <a:avLst/>
          </a:prstGeom>
          <a:noFill/>
        </p:spPr>
      </p:pic>
      <p:sp>
        <p:nvSpPr>
          <p:cNvPr id="1279" name="Rectangle 1278">
            <a:extLst>
              <a:ext uri="{FF2B5EF4-FFF2-40B4-BE49-F238E27FC236}">
                <a16:creationId xmlns:a16="http://schemas.microsoft.com/office/drawing/2014/main" id="{FE54AADB-50C7-4293-94C0-27361A32B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6866" y="480060"/>
            <a:ext cx="5458121" cy="5897880"/>
          </a:xfrm>
          <a:prstGeom prst="rect">
            <a:avLst/>
          </a:prstGeom>
          <a:solidFill>
            <a:srgbClr val="FFFFFF"/>
          </a:solidFill>
          <a:ln w="19050">
            <a:solidFill>
              <a:srgbClr val="6D93B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1" name="Google Shape;1261;p67"/>
          <p:cNvPicPr preferRelativeResize="0"/>
          <p:nvPr/>
        </p:nvPicPr>
        <p:blipFill>
          <a:blip r:embed="rId4"/>
          <a:stretch>
            <a:fillRect/>
          </a:stretch>
        </p:blipFill>
        <p:spPr>
          <a:xfrm>
            <a:off x="6421034" y="1684873"/>
            <a:ext cx="5129784" cy="3488253"/>
          </a:xfrm>
          <a:prstGeom prst="rect">
            <a:avLst/>
          </a:prstGeom>
          <a:noFill/>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505050"/>
            </a:gs>
            <a:gs pos="40000">
              <a:srgbClr val="2C2C2C"/>
            </a:gs>
          </a:gsLst>
          <a:lin ang="5400000" scaled="1"/>
        </a:gradFill>
        <a:effectLst/>
      </p:bgPr>
    </p:bg>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A2C0FB83-06E2-1081-1880-BBD48E7C14D0}"/>
              </a:ext>
            </a:extLst>
          </p:cNvPr>
          <p:cNvSpPr/>
          <p:nvPr/>
        </p:nvSpPr>
        <p:spPr>
          <a:xfrm>
            <a:off x="3273896" y="1162071"/>
            <a:ext cx="1406053" cy="1406053"/>
          </a:xfrm>
          <a:prstGeom prst="roundRect">
            <a:avLst>
              <a:gd name="adj" fmla="val 4975"/>
            </a:avLst>
          </a:prstGeom>
          <a:solidFill>
            <a:srgbClr val="282828"/>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851515"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Group-9</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B89F2868-1113-D157-CFA3-323D793A70F6}"/>
              </a:ext>
            </a:extLst>
          </p:cNvPr>
          <p:cNvSpPr/>
          <p:nvPr/>
        </p:nvSpPr>
        <p:spPr>
          <a:xfrm>
            <a:off x="3008671" y="2809896"/>
            <a:ext cx="9183329" cy="4048104"/>
          </a:xfrm>
          <a:prstGeom prst="rect">
            <a:avLst/>
          </a:prstGeom>
          <a:gradFill>
            <a:gsLst>
              <a:gs pos="0">
                <a:srgbClr val="202020"/>
              </a:gs>
              <a:gs pos="73000">
                <a:srgbClr val="12121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4855028" y="1898463"/>
            <a:ext cx="2735044"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About Us</a:t>
            </a:r>
          </a:p>
        </p:txBody>
      </p:sp>
      <p:sp>
        <p:nvSpPr>
          <p:cNvPr id="14" name="TextBox 13">
            <a:extLst>
              <a:ext uri="{FF2B5EF4-FFF2-40B4-BE49-F238E27FC236}">
                <a16:creationId xmlns:a16="http://schemas.microsoft.com/office/drawing/2014/main" id="{C0BABBA1-52B1-52B0-7FCF-B752C026021A}"/>
              </a:ext>
            </a:extLst>
          </p:cNvPr>
          <p:cNvSpPr txBox="1"/>
          <p:nvPr/>
        </p:nvSpPr>
        <p:spPr>
          <a:xfrm>
            <a:off x="4855028" y="1582825"/>
            <a:ext cx="1130438"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Introduction</a:t>
            </a:r>
          </a:p>
        </p:txBody>
      </p:sp>
      <p:sp>
        <p:nvSpPr>
          <p:cNvPr id="15" name="TextBox 14">
            <a:extLst>
              <a:ext uri="{FF2B5EF4-FFF2-40B4-BE49-F238E27FC236}">
                <a16:creationId xmlns:a16="http://schemas.microsoft.com/office/drawing/2014/main" id="{F2C65DD7-055A-8C16-568E-2CA02A423D72}"/>
              </a:ext>
            </a:extLst>
          </p:cNvPr>
          <p:cNvSpPr txBox="1"/>
          <p:nvPr/>
        </p:nvSpPr>
        <p:spPr>
          <a:xfrm>
            <a:off x="3186123" y="4788302"/>
            <a:ext cx="957313" cy="430887"/>
          </a:xfrm>
          <a:prstGeom prst="rect">
            <a:avLst/>
          </a:prstGeom>
          <a:noFill/>
        </p:spPr>
        <p:txBody>
          <a:bodyPr wrap="none" rtlCol="0">
            <a:spAutoFit/>
          </a:bodyPr>
          <a:lstStyle/>
          <a:p>
            <a:r>
              <a:rPr lang="en-IN" sz="2200" dirty="0">
                <a:solidFill>
                  <a:schemeClr val="bg1"/>
                </a:solidFill>
                <a:latin typeface="Poppins Medium" panose="00000600000000000000" pitchFamily="50" charset="0"/>
                <a:cs typeface="Poppins Medium" panose="00000600000000000000" pitchFamily="50" charset="0"/>
              </a:rPr>
              <a:t>Topic</a:t>
            </a:r>
          </a:p>
        </p:txBody>
      </p:sp>
      <p:sp>
        <p:nvSpPr>
          <p:cNvPr id="31" name="Freeform: Shape 30">
            <a:extLst>
              <a:ext uri="{FF2B5EF4-FFF2-40B4-BE49-F238E27FC236}">
                <a16:creationId xmlns:a16="http://schemas.microsoft.com/office/drawing/2014/main" id="{61B81A57-B5F8-CBF3-F647-EA407686C375}"/>
              </a:ext>
            </a:extLst>
          </p:cNvPr>
          <p:cNvSpPr/>
          <p:nvPr/>
        </p:nvSpPr>
        <p:spPr>
          <a:xfrm>
            <a:off x="5943313" y="3711987"/>
            <a:ext cx="8096" cy="857"/>
          </a:xfrm>
          <a:custGeom>
            <a:avLst/>
            <a:gdLst>
              <a:gd name="connsiteX0" fmla="*/ 0 w 8096"/>
              <a:gd name="connsiteY0" fmla="*/ 857 h 857"/>
              <a:gd name="connsiteX1" fmla="*/ 8096 w 8096"/>
              <a:gd name="connsiteY1" fmla="*/ 857 h 857"/>
              <a:gd name="connsiteX2" fmla="*/ 0 w 8096"/>
              <a:gd name="connsiteY2" fmla="*/ 857 h 857"/>
            </a:gdLst>
            <a:ahLst/>
            <a:cxnLst>
              <a:cxn ang="0">
                <a:pos x="connsiteX0" y="connsiteY0"/>
              </a:cxn>
              <a:cxn ang="0">
                <a:pos x="connsiteX1" y="connsiteY1"/>
              </a:cxn>
              <a:cxn ang="0">
                <a:pos x="connsiteX2" y="connsiteY2"/>
              </a:cxn>
            </a:cxnLst>
            <a:rect l="l" t="t" r="r" b="b"/>
            <a:pathLst>
              <a:path w="8096" h="857">
                <a:moveTo>
                  <a:pt x="0" y="857"/>
                </a:moveTo>
                <a:lnTo>
                  <a:pt x="8096" y="857"/>
                </a:lnTo>
                <a:cubicBezTo>
                  <a:pt x="5429" y="-286"/>
                  <a:pt x="2667" y="-286"/>
                  <a:pt x="0" y="857"/>
                </a:cubicBezTo>
                <a:close/>
              </a:path>
            </a:pathLst>
          </a:custGeom>
          <a:solidFill>
            <a:srgbClr val="2B2B2B"/>
          </a:solidFill>
          <a:ln w="9525"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631EEF1-030B-D12A-CF6E-E6652F6E6B24}"/>
              </a:ext>
            </a:extLst>
          </p:cNvPr>
          <p:cNvSpPr/>
          <p:nvPr/>
        </p:nvSpPr>
        <p:spPr>
          <a:xfrm>
            <a:off x="5943313" y="3711265"/>
            <a:ext cx="8096" cy="1578"/>
          </a:xfrm>
          <a:custGeom>
            <a:avLst/>
            <a:gdLst>
              <a:gd name="connsiteX0" fmla="*/ 0 w 8096"/>
              <a:gd name="connsiteY0" fmla="*/ 1579 h 1578"/>
              <a:gd name="connsiteX1" fmla="*/ 8096 w 8096"/>
              <a:gd name="connsiteY1" fmla="*/ 1579 h 1578"/>
              <a:gd name="connsiteX2" fmla="*/ 0 w 8096"/>
              <a:gd name="connsiteY2" fmla="*/ 1579 h 1578"/>
            </a:gdLst>
            <a:ahLst/>
            <a:cxnLst>
              <a:cxn ang="0">
                <a:pos x="connsiteX0" y="connsiteY0"/>
              </a:cxn>
              <a:cxn ang="0">
                <a:pos x="connsiteX1" y="connsiteY1"/>
              </a:cxn>
              <a:cxn ang="0">
                <a:pos x="connsiteX2" y="connsiteY2"/>
              </a:cxn>
            </a:cxnLst>
            <a:rect l="l" t="t" r="r" b="b"/>
            <a:pathLst>
              <a:path w="8096" h="1578">
                <a:moveTo>
                  <a:pt x="0" y="1579"/>
                </a:moveTo>
                <a:cubicBezTo>
                  <a:pt x="2667" y="436"/>
                  <a:pt x="5429" y="436"/>
                  <a:pt x="8096" y="1579"/>
                </a:cubicBezTo>
                <a:cubicBezTo>
                  <a:pt x="5429" y="-231"/>
                  <a:pt x="2667" y="-802"/>
                  <a:pt x="0" y="1579"/>
                </a:cubicBezTo>
                <a:close/>
              </a:path>
            </a:pathLst>
          </a:custGeom>
          <a:solidFill>
            <a:srgbClr val="2B2B2B"/>
          </a:solidFill>
          <a:ln w="9525"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90012A1E-28AA-E521-B656-ED2BA4A3E087}"/>
              </a:ext>
            </a:extLst>
          </p:cNvPr>
          <p:cNvSpPr/>
          <p:nvPr/>
        </p:nvSpPr>
        <p:spPr>
          <a:xfrm>
            <a:off x="5956839" y="3711987"/>
            <a:ext cx="6762" cy="857"/>
          </a:xfrm>
          <a:custGeom>
            <a:avLst/>
            <a:gdLst>
              <a:gd name="connsiteX0" fmla="*/ 0 w 6762"/>
              <a:gd name="connsiteY0" fmla="*/ 857 h 857"/>
              <a:gd name="connsiteX1" fmla="*/ 6763 w 6762"/>
              <a:gd name="connsiteY1" fmla="*/ 857 h 857"/>
              <a:gd name="connsiteX2" fmla="*/ 0 w 6762"/>
              <a:gd name="connsiteY2" fmla="*/ 857 h 857"/>
            </a:gdLst>
            <a:ahLst/>
            <a:cxnLst>
              <a:cxn ang="0">
                <a:pos x="connsiteX0" y="connsiteY0"/>
              </a:cxn>
              <a:cxn ang="0">
                <a:pos x="connsiteX1" y="connsiteY1"/>
              </a:cxn>
              <a:cxn ang="0">
                <a:pos x="connsiteX2" y="connsiteY2"/>
              </a:cxn>
            </a:cxnLst>
            <a:rect l="l" t="t" r="r" b="b"/>
            <a:pathLst>
              <a:path w="6762" h="857">
                <a:moveTo>
                  <a:pt x="0" y="857"/>
                </a:moveTo>
                <a:lnTo>
                  <a:pt x="6763" y="857"/>
                </a:lnTo>
                <a:cubicBezTo>
                  <a:pt x="4477" y="-286"/>
                  <a:pt x="2286" y="-286"/>
                  <a:pt x="0" y="857"/>
                </a:cubicBezTo>
                <a:close/>
              </a:path>
            </a:pathLst>
          </a:custGeom>
          <a:solidFill>
            <a:srgbClr val="2B2B2B"/>
          </a:solidFill>
          <a:ln w="9525"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E0E7EAC4-16BE-9F14-7F8A-D62D087EB35B}"/>
              </a:ext>
            </a:extLst>
          </p:cNvPr>
          <p:cNvSpPr/>
          <p:nvPr/>
        </p:nvSpPr>
        <p:spPr>
          <a:xfrm>
            <a:off x="5956839" y="3711340"/>
            <a:ext cx="6762" cy="1503"/>
          </a:xfrm>
          <a:custGeom>
            <a:avLst/>
            <a:gdLst>
              <a:gd name="connsiteX0" fmla="*/ 0 w 6762"/>
              <a:gd name="connsiteY0" fmla="*/ 1504 h 1503"/>
              <a:gd name="connsiteX1" fmla="*/ 6763 w 6762"/>
              <a:gd name="connsiteY1" fmla="*/ 1504 h 1503"/>
              <a:gd name="connsiteX2" fmla="*/ 0 w 6762"/>
              <a:gd name="connsiteY2" fmla="*/ 1504 h 1503"/>
            </a:gdLst>
            <a:ahLst/>
            <a:cxnLst>
              <a:cxn ang="0">
                <a:pos x="connsiteX0" y="connsiteY0"/>
              </a:cxn>
              <a:cxn ang="0">
                <a:pos x="connsiteX1" y="connsiteY1"/>
              </a:cxn>
              <a:cxn ang="0">
                <a:pos x="connsiteX2" y="connsiteY2"/>
              </a:cxn>
            </a:cxnLst>
            <a:rect l="l" t="t" r="r" b="b"/>
            <a:pathLst>
              <a:path w="6762" h="1503">
                <a:moveTo>
                  <a:pt x="0" y="1504"/>
                </a:moveTo>
                <a:cubicBezTo>
                  <a:pt x="2286" y="361"/>
                  <a:pt x="4477" y="361"/>
                  <a:pt x="6763" y="1504"/>
                </a:cubicBezTo>
                <a:cubicBezTo>
                  <a:pt x="4477" y="-687"/>
                  <a:pt x="2286" y="-306"/>
                  <a:pt x="0" y="1504"/>
                </a:cubicBezTo>
                <a:close/>
              </a:path>
            </a:pathLst>
          </a:custGeom>
          <a:solidFill>
            <a:srgbClr val="2B2B2B"/>
          </a:solidFill>
          <a:ln w="9525" cap="flat">
            <a:noFill/>
            <a:prstDash val="solid"/>
            <a:miter/>
          </a:ln>
        </p:spPr>
        <p:txBody>
          <a:bodyPr rtlCol="0" anchor="ctr"/>
          <a:lstStyle/>
          <a:p>
            <a:endParaRPr lang="en-IN"/>
          </a:p>
        </p:txBody>
      </p:sp>
      <p:cxnSp>
        <p:nvCxnSpPr>
          <p:cNvPr id="42" name="Straight Connector 41">
            <a:extLst>
              <a:ext uri="{FF2B5EF4-FFF2-40B4-BE49-F238E27FC236}">
                <a16:creationId xmlns:a16="http://schemas.microsoft.com/office/drawing/2014/main" id="{832D93DA-7362-88DB-1178-043B0197C6E0}"/>
              </a:ext>
            </a:extLst>
          </p:cNvPr>
          <p:cNvCxnSpPr>
            <a:cxnSpLocks/>
          </p:cNvCxnSpPr>
          <p:nvPr/>
        </p:nvCxnSpPr>
        <p:spPr>
          <a:xfrm>
            <a:off x="3287713" y="3429000"/>
            <a:ext cx="8496300"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51" name="Group 50">
            <a:extLst>
              <a:ext uri="{FF2B5EF4-FFF2-40B4-BE49-F238E27FC236}">
                <a16:creationId xmlns:a16="http://schemas.microsoft.com/office/drawing/2014/main" id="{6A199681-2294-F9B7-4824-2BE6E7A88CDA}"/>
              </a:ext>
            </a:extLst>
          </p:cNvPr>
          <p:cNvGrpSpPr/>
          <p:nvPr/>
        </p:nvGrpSpPr>
        <p:grpSpPr>
          <a:xfrm>
            <a:off x="3282623" y="2986626"/>
            <a:ext cx="313036" cy="246527"/>
            <a:chOff x="3309834" y="2990826"/>
            <a:chExt cx="313036" cy="246527"/>
          </a:xfrm>
        </p:grpSpPr>
        <p:sp>
          <p:nvSpPr>
            <p:cNvPr id="46" name="Graphic 78">
              <a:extLst>
                <a:ext uri="{FF2B5EF4-FFF2-40B4-BE49-F238E27FC236}">
                  <a16:creationId xmlns:a16="http://schemas.microsoft.com/office/drawing/2014/main" id="{99881D78-2B87-E12B-49E9-D3F730AF9CA4}"/>
                </a:ext>
              </a:extLst>
            </p:cNvPr>
            <p:cNvSpPr/>
            <p:nvPr/>
          </p:nvSpPr>
          <p:spPr>
            <a:xfrm>
              <a:off x="3407028" y="2999226"/>
              <a:ext cx="215842" cy="23812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rgbClr val="B4B5B2"/>
            </a:solidFill>
            <a:ln w="6016" cap="flat">
              <a:noFill/>
              <a:prstDash val="solid"/>
              <a:miter/>
            </a:ln>
          </p:spPr>
          <p:txBody>
            <a:bodyPr rtlCol="0" anchor="ctr"/>
            <a:lstStyle/>
            <a:p>
              <a:endParaRPr lang="en-IN"/>
            </a:p>
          </p:txBody>
        </p:sp>
        <p:pic>
          <p:nvPicPr>
            <p:cNvPr id="48" name="Graphic 47" descr="Add with solid fill">
              <a:extLst>
                <a:ext uri="{FF2B5EF4-FFF2-40B4-BE49-F238E27FC236}">
                  <a16:creationId xmlns:a16="http://schemas.microsoft.com/office/drawing/2014/main" id="{B7F712BE-E3CE-C76A-67E8-5029B03919D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09834" y="2990826"/>
              <a:ext cx="127463" cy="127463"/>
            </a:xfrm>
            <a:prstGeom prst="rect">
              <a:avLst/>
            </a:prstGeom>
          </p:spPr>
        </p:pic>
      </p:grpSp>
      <p:grpSp>
        <p:nvGrpSpPr>
          <p:cNvPr id="52" name="Group 51">
            <a:extLst>
              <a:ext uri="{FF2B5EF4-FFF2-40B4-BE49-F238E27FC236}">
                <a16:creationId xmlns:a16="http://schemas.microsoft.com/office/drawing/2014/main" id="{86F99704-9C27-2873-9C3D-6F59808004D7}"/>
              </a:ext>
            </a:extLst>
          </p:cNvPr>
          <p:cNvGrpSpPr/>
          <p:nvPr/>
        </p:nvGrpSpPr>
        <p:grpSpPr>
          <a:xfrm>
            <a:off x="3825080" y="3094118"/>
            <a:ext cx="234616" cy="45719"/>
            <a:chOff x="249382" y="221673"/>
            <a:chExt cx="234616" cy="45719"/>
          </a:xfrm>
          <a:solidFill>
            <a:srgbClr val="B4B5B2"/>
          </a:solidFill>
        </p:grpSpPr>
        <p:sp>
          <p:nvSpPr>
            <p:cNvPr id="56" name="Oval 55">
              <a:extLst>
                <a:ext uri="{FF2B5EF4-FFF2-40B4-BE49-F238E27FC236}">
                  <a16:creationId xmlns:a16="http://schemas.microsoft.com/office/drawing/2014/main" id="{8B7B167F-4167-0978-E8FD-4722185AE5EB}"/>
                </a:ext>
              </a:extLst>
            </p:cNvPr>
            <p:cNvSpPr/>
            <p:nvPr/>
          </p:nvSpPr>
          <p:spPr>
            <a:xfrm>
              <a:off x="24938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Oval 56">
              <a:extLst>
                <a:ext uri="{FF2B5EF4-FFF2-40B4-BE49-F238E27FC236}">
                  <a16:creationId xmlns:a16="http://schemas.microsoft.com/office/drawing/2014/main" id="{4D9D4210-23E0-E42F-33D1-91FBE9BBF1B2}"/>
                </a:ext>
              </a:extLst>
            </p:cNvPr>
            <p:cNvSpPr/>
            <p:nvPr/>
          </p:nvSpPr>
          <p:spPr>
            <a:xfrm>
              <a:off x="344632"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Oval 58">
              <a:extLst>
                <a:ext uri="{FF2B5EF4-FFF2-40B4-BE49-F238E27FC236}">
                  <a16:creationId xmlns:a16="http://schemas.microsoft.com/office/drawing/2014/main" id="{0C86B5FC-9245-D2ED-DD22-A728FE045334}"/>
                </a:ext>
              </a:extLst>
            </p:cNvPr>
            <p:cNvSpPr/>
            <p:nvPr/>
          </p:nvSpPr>
          <p:spPr>
            <a:xfrm>
              <a:off x="438279" y="221673"/>
              <a:ext cx="45719" cy="4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60" name="TextBox 59">
            <a:extLst>
              <a:ext uri="{FF2B5EF4-FFF2-40B4-BE49-F238E27FC236}">
                <a16:creationId xmlns:a16="http://schemas.microsoft.com/office/drawing/2014/main" id="{78B6EF03-8F3E-3607-3A1C-1F678C9186EF}"/>
              </a:ext>
            </a:extLst>
          </p:cNvPr>
          <p:cNvSpPr txBox="1"/>
          <p:nvPr/>
        </p:nvSpPr>
        <p:spPr>
          <a:xfrm>
            <a:off x="3216685" y="3504695"/>
            <a:ext cx="8575264" cy="894732"/>
          </a:xfrm>
          <a:prstGeom prst="rect">
            <a:avLst/>
          </a:prstGeom>
          <a:noFill/>
        </p:spPr>
        <p:txBody>
          <a:bodyPr wrap="square" rtlCol="0">
            <a:spAutoFit/>
          </a:bodyPr>
          <a:lstStyle/>
          <a:p>
            <a:pPr>
              <a:lnSpc>
                <a:spcPct val="150000"/>
              </a:lnSpc>
            </a:pPr>
            <a:r>
              <a:rPr lang="en-US" sz="1200" b="0" i="0" dirty="0">
                <a:solidFill>
                  <a:schemeClr val="bg1"/>
                </a:solidFill>
                <a:effectLst/>
                <a:latin typeface="Söhne"/>
              </a:rPr>
              <a:t>Our project will focus on Spotify, the prominent music streaming service launched in 2008. With a freemium model, it offers both free and premium subscriptions, boasting a vast library of songs, podcasts, and other audio content. The platform's features include personalized recommendations, collaborative playlists, and social sharing.</a:t>
            </a:r>
            <a:endParaRPr lang="en-IN" sz="1200" dirty="0">
              <a:solidFill>
                <a:schemeClr val="bg1"/>
              </a:solidFill>
            </a:endParaRPr>
          </a:p>
        </p:txBody>
      </p:sp>
      <p:sp>
        <p:nvSpPr>
          <p:cNvPr id="61" name="TextBox 60">
            <a:extLst>
              <a:ext uri="{FF2B5EF4-FFF2-40B4-BE49-F238E27FC236}">
                <a16:creationId xmlns:a16="http://schemas.microsoft.com/office/drawing/2014/main" id="{FB56885A-E1F6-9657-B73E-63BA2B77CF7F}"/>
              </a:ext>
            </a:extLst>
          </p:cNvPr>
          <p:cNvSpPr txBox="1"/>
          <p:nvPr/>
        </p:nvSpPr>
        <p:spPr>
          <a:xfrm>
            <a:off x="3216685" y="5138709"/>
            <a:ext cx="4069940" cy="423257"/>
          </a:xfrm>
          <a:prstGeom prst="rect">
            <a:avLst/>
          </a:prstGeom>
          <a:noFill/>
        </p:spPr>
        <p:txBody>
          <a:bodyPr wrap="square" rtlCol="0">
            <a:spAutoFit/>
          </a:bodyPr>
          <a:lstStyle/>
          <a:p>
            <a:pPr>
              <a:lnSpc>
                <a:spcPct val="150000"/>
              </a:lnSpc>
            </a:pPr>
            <a:r>
              <a:rPr lang="en-IN" sz="1600" b="0" i="0" dirty="0">
                <a:solidFill>
                  <a:schemeClr val="bg1"/>
                </a:solidFill>
                <a:effectLst/>
                <a:latin typeface="Open Sans" panose="020B0606030504020204" pitchFamily="34" charset="0"/>
              </a:rPr>
              <a:t>Spotify</a:t>
            </a:r>
            <a:endParaRPr lang="en-IN" sz="1600" dirty="0">
              <a:solidFill>
                <a:schemeClr val="bg1"/>
              </a:solidFill>
            </a:endParaRPr>
          </a:p>
        </p:txBody>
      </p:sp>
      <p:sp>
        <p:nvSpPr>
          <p:cNvPr id="63" name="TextBox 62">
            <a:extLst>
              <a:ext uri="{FF2B5EF4-FFF2-40B4-BE49-F238E27FC236}">
                <a16:creationId xmlns:a16="http://schemas.microsoft.com/office/drawing/2014/main" id="{67A5FAC3-E100-BF32-3FC6-25618C52AB57}"/>
              </a:ext>
            </a:extLst>
          </p:cNvPr>
          <p:cNvSpPr txBox="1"/>
          <p:nvPr/>
        </p:nvSpPr>
        <p:spPr>
          <a:xfrm>
            <a:off x="7951797" y="4816012"/>
            <a:ext cx="2085827" cy="430887"/>
          </a:xfrm>
          <a:prstGeom prst="rect">
            <a:avLst/>
          </a:prstGeom>
          <a:noFill/>
        </p:spPr>
        <p:txBody>
          <a:bodyPr wrap="none" rtlCol="0">
            <a:spAutoFit/>
          </a:bodyPr>
          <a:lstStyle/>
          <a:p>
            <a:r>
              <a:rPr lang="en-IN" sz="2200" dirty="0">
                <a:solidFill>
                  <a:schemeClr val="bg1"/>
                </a:solidFill>
                <a:latin typeface="Poppins Medium" panose="00000600000000000000" pitchFamily="50" charset="0"/>
                <a:cs typeface="Poppins Medium" panose="00000600000000000000" pitchFamily="50" charset="0"/>
              </a:rPr>
              <a:t>Our Professor</a:t>
            </a:r>
          </a:p>
        </p:txBody>
      </p:sp>
      <p:sp>
        <p:nvSpPr>
          <p:cNvPr id="66" name="TextBox 65">
            <a:extLst>
              <a:ext uri="{FF2B5EF4-FFF2-40B4-BE49-F238E27FC236}">
                <a16:creationId xmlns:a16="http://schemas.microsoft.com/office/drawing/2014/main" id="{71537340-6A15-D8D3-1FFE-EA843712D4E8}"/>
              </a:ext>
            </a:extLst>
          </p:cNvPr>
          <p:cNvSpPr txBox="1"/>
          <p:nvPr/>
        </p:nvSpPr>
        <p:spPr>
          <a:xfrm>
            <a:off x="7982359" y="5249549"/>
            <a:ext cx="3874623" cy="615553"/>
          </a:xfrm>
          <a:prstGeom prst="rect">
            <a:avLst/>
          </a:prstGeom>
          <a:noFill/>
        </p:spPr>
        <p:txBody>
          <a:bodyPr wrap="square" rtlCol="0">
            <a:spAutoFit/>
          </a:bodyPr>
          <a:lstStyle/>
          <a:p>
            <a:pPr rtl="0">
              <a:spcBef>
                <a:spcPts val="0"/>
              </a:spcBef>
              <a:spcAft>
                <a:spcPts val="0"/>
              </a:spcAft>
            </a:pPr>
            <a:r>
              <a:rPr lang="en-US" sz="1600" b="0" i="0" u="none" strike="noStrike" dirty="0">
                <a:solidFill>
                  <a:srgbClr val="FFFFFF"/>
                </a:solidFill>
                <a:effectLst/>
                <a:latin typeface="Merriweather" pitchFamily="2" charset="77"/>
              </a:rPr>
              <a:t>Joseph Morabito</a:t>
            </a:r>
            <a:endParaRPr lang="en-US" sz="900" b="0" dirty="0">
              <a:effectLst/>
            </a:endParaRPr>
          </a:p>
          <a:p>
            <a:br>
              <a:rPr lang="en-US" sz="900" dirty="0"/>
            </a:br>
            <a:endParaRPr lang="en-IN" sz="900" dirty="0">
              <a:solidFill>
                <a:srgbClr val="B4B5B2"/>
              </a:solidFill>
            </a:endParaRPr>
          </a:p>
        </p:txBody>
      </p:sp>
      <p:sp>
        <p:nvSpPr>
          <p:cNvPr id="23" name="TextBox 22">
            <a:hlinkClick r:id="rId4" action="ppaction://hlinksldjump"/>
            <a:extLst>
              <a:ext uri="{FF2B5EF4-FFF2-40B4-BE49-F238E27FC236}">
                <a16:creationId xmlns:a16="http://schemas.microsoft.com/office/drawing/2014/main" id="{D3FA469F-E622-B163-9A6E-C268636E70A7}"/>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24" name="Graphic 14">
            <a:hlinkClick r:id="rId4" action="ppaction://hlinksldjump"/>
            <a:extLst>
              <a:ext uri="{FF2B5EF4-FFF2-40B4-BE49-F238E27FC236}">
                <a16:creationId xmlns:a16="http://schemas.microsoft.com/office/drawing/2014/main" id="{AED3E656-4D43-0ED9-E65B-6DB0A29A96D3}"/>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25" name="TextBox 24">
            <a:hlinkClick r:id="rId5" action="ppaction://hlinksldjump"/>
            <a:extLst>
              <a:ext uri="{FF2B5EF4-FFF2-40B4-BE49-F238E27FC236}">
                <a16:creationId xmlns:a16="http://schemas.microsoft.com/office/drawing/2014/main" id="{4B9D06F2-6FEB-8C32-52F6-69010328E106}"/>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About Us</a:t>
            </a:r>
          </a:p>
        </p:txBody>
      </p:sp>
      <p:sp>
        <p:nvSpPr>
          <p:cNvPr id="38" name="Graphic 19">
            <a:hlinkClick r:id="rId5" action="ppaction://hlinksldjump"/>
            <a:extLst>
              <a:ext uri="{FF2B5EF4-FFF2-40B4-BE49-F238E27FC236}">
                <a16:creationId xmlns:a16="http://schemas.microsoft.com/office/drawing/2014/main" id="{025BF91C-5163-7619-C9C4-CF2840FE8738}"/>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1ED760"/>
          </a:solidFill>
          <a:ln w="9525" cap="flat">
            <a:noFill/>
            <a:prstDash val="solid"/>
            <a:miter/>
          </a:ln>
        </p:spPr>
        <p:txBody>
          <a:bodyPr rtlCol="0" anchor="ctr"/>
          <a:lstStyle/>
          <a:p>
            <a:endParaRPr lang="en-IN"/>
          </a:p>
        </p:txBody>
      </p:sp>
      <p:sp>
        <p:nvSpPr>
          <p:cNvPr id="39" name="TextBox 38">
            <a:hlinkClick r:id="rId6" action="ppaction://hlinksldjump"/>
            <a:extLst>
              <a:ext uri="{FF2B5EF4-FFF2-40B4-BE49-F238E27FC236}">
                <a16:creationId xmlns:a16="http://schemas.microsoft.com/office/drawing/2014/main" id="{359AB09C-2AD2-D62D-5194-BB885CA8C658}"/>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40" name="Group 39">
            <a:extLst>
              <a:ext uri="{FF2B5EF4-FFF2-40B4-BE49-F238E27FC236}">
                <a16:creationId xmlns:a16="http://schemas.microsoft.com/office/drawing/2014/main" id="{3D5ED99E-B557-5BFE-E9CF-7341DD8C0784}"/>
              </a:ext>
            </a:extLst>
          </p:cNvPr>
          <p:cNvGrpSpPr/>
          <p:nvPr/>
        </p:nvGrpSpPr>
        <p:grpSpPr>
          <a:xfrm>
            <a:off x="431322" y="1764517"/>
            <a:ext cx="177294" cy="204783"/>
            <a:chOff x="431322" y="1764517"/>
            <a:chExt cx="177294" cy="204783"/>
          </a:xfrm>
        </p:grpSpPr>
        <p:sp>
          <p:nvSpPr>
            <p:cNvPr id="45" name="Freeform: Shape 44">
              <a:hlinkClick r:id="rId6" action="ppaction://hlinksldjump"/>
              <a:extLst>
                <a:ext uri="{FF2B5EF4-FFF2-40B4-BE49-F238E27FC236}">
                  <a16:creationId xmlns:a16="http://schemas.microsoft.com/office/drawing/2014/main" id="{ACF70ACA-A992-4739-22D8-0986B44A36B1}"/>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4" name="Freeform: Shape 73">
              <a:hlinkClick r:id="rId6" action="ppaction://hlinksldjump"/>
              <a:extLst>
                <a:ext uri="{FF2B5EF4-FFF2-40B4-BE49-F238E27FC236}">
                  <a16:creationId xmlns:a16="http://schemas.microsoft.com/office/drawing/2014/main" id="{48A1C27E-E79E-600E-19AD-0E7A21AAFA05}"/>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78" name="Freeform: Shape 77">
              <a:hlinkClick r:id="rId6" action="ppaction://hlinksldjump"/>
              <a:extLst>
                <a:ext uri="{FF2B5EF4-FFF2-40B4-BE49-F238E27FC236}">
                  <a16:creationId xmlns:a16="http://schemas.microsoft.com/office/drawing/2014/main" id="{1C51B741-E648-A941-AD8A-56EAD2FB31AB}"/>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grpSp>
        <p:nvGrpSpPr>
          <p:cNvPr id="86" name="Group 85">
            <a:extLst>
              <a:ext uri="{FF2B5EF4-FFF2-40B4-BE49-F238E27FC236}">
                <a16:creationId xmlns:a16="http://schemas.microsoft.com/office/drawing/2014/main" id="{849EF06A-D64C-0A2C-304F-DEE325AD824D}"/>
              </a:ext>
            </a:extLst>
          </p:cNvPr>
          <p:cNvGrpSpPr/>
          <p:nvPr/>
        </p:nvGrpSpPr>
        <p:grpSpPr>
          <a:xfrm>
            <a:off x="431322" y="2225458"/>
            <a:ext cx="203670" cy="203670"/>
            <a:chOff x="431321" y="3254199"/>
            <a:chExt cx="265483" cy="265483"/>
          </a:xfrm>
        </p:grpSpPr>
        <p:sp>
          <p:nvSpPr>
            <p:cNvPr id="87" name="Rectangle: Rounded Corners 86">
              <a:hlinkClick r:id="rId6" action="ppaction://hlinksldjump"/>
              <a:extLst>
                <a:ext uri="{FF2B5EF4-FFF2-40B4-BE49-F238E27FC236}">
                  <a16:creationId xmlns:a16="http://schemas.microsoft.com/office/drawing/2014/main" id="{B8ECA403-A96C-88F3-E721-B3C5D23243C2}"/>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9" name="Graphic 51" descr="Heart with solid fill">
              <a:hlinkClick r:id="rId6" action="ppaction://hlinksldjump"/>
              <a:extLst>
                <a:ext uri="{FF2B5EF4-FFF2-40B4-BE49-F238E27FC236}">
                  <a16:creationId xmlns:a16="http://schemas.microsoft.com/office/drawing/2014/main" id="{E9F00506-D310-5C56-3779-3E9B20B069DB}"/>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90" name="TextBox 89">
            <a:hlinkClick r:id="rId6" action="ppaction://hlinksldjump"/>
            <a:extLst>
              <a:ext uri="{FF2B5EF4-FFF2-40B4-BE49-F238E27FC236}">
                <a16:creationId xmlns:a16="http://schemas.microsoft.com/office/drawing/2014/main" id="{711B0783-1F60-F9EC-104D-9EA4B58AB1AF}"/>
              </a:ext>
            </a:extLst>
          </p:cNvPr>
          <p:cNvSpPr txBox="1"/>
          <p:nvPr/>
        </p:nvSpPr>
        <p:spPr>
          <a:xfrm>
            <a:off x="869323" y="2200256"/>
            <a:ext cx="114807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Services</a:t>
            </a:r>
          </a:p>
        </p:txBody>
      </p:sp>
      <p:cxnSp>
        <p:nvCxnSpPr>
          <p:cNvPr id="91" name="Straight Connector 90">
            <a:extLst>
              <a:ext uri="{FF2B5EF4-FFF2-40B4-BE49-F238E27FC236}">
                <a16:creationId xmlns:a16="http://schemas.microsoft.com/office/drawing/2014/main" id="{50CB58F2-034B-BA15-CF75-E681C76E3879}"/>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pic>
        <p:nvPicPr>
          <p:cNvPr id="16" name="Picture Placeholder 15" descr="A picture containing microphone&#10;&#10;Description automatically generated">
            <a:extLst>
              <a:ext uri="{FF2B5EF4-FFF2-40B4-BE49-F238E27FC236}">
                <a16:creationId xmlns:a16="http://schemas.microsoft.com/office/drawing/2014/main" id="{F0428254-93DC-0B61-79E4-EADDDF187257}"/>
              </a:ext>
            </a:extLst>
          </p:cNvPr>
          <p:cNvPicPr>
            <a:picLocks noGrp="1" noChangeAspect="1"/>
          </p:cNvPicPr>
          <p:nvPr>
            <p:ph type="pic" sz="quarter" idx="10"/>
          </p:nvPr>
        </p:nvPicPr>
        <p:blipFill>
          <a:blip r:embed="rId7">
            <a:extLst>
              <a:ext uri="{28A0092B-C50C-407E-A947-70E740481C1C}">
                <a14:useLocalDpi xmlns:a14="http://schemas.microsoft.com/office/drawing/2010/main" val="0"/>
              </a:ext>
            </a:extLst>
          </a:blip>
          <a:srcRect l="16667" r="16667"/>
          <a:stretch>
            <a:fillRect/>
          </a:stretch>
        </p:blipFill>
        <p:spPr/>
      </p:pic>
      <p:grpSp>
        <p:nvGrpSpPr>
          <p:cNvPr id="17" name="Group 16">
            <a:extLst>
              <a:ext uri="{FF2B5EF4-FFF2-40B4-BE49-F238E27FC236}">
                <a16:creationId xmlns:a16="http://schemas.microsoft.com/office/drawing/2014/main" id="{62C84D17-BBEB-3E1C-AE16-5AF0B8D675B5}"/>
              </a:ext>
            </a:extLst>
          </p:cNvPr>
          <p:cNvGrpSpPr/>
          <p:nvPr/>
        </p:nvGrpSpPr>
        <p:grpSpPr>
          <a:xfrm>
            <a:off x="3258053" y="292100"/>
            <a:ext cx="297947" cy="297947"/>
            <a:chOff x="8892506" y="664914"/>
            <a:chExt cx="209401" cy="209401"/>
          </a:xfrm>
        </p:grpSpPr>
        <p:sp>
          <p:nvSpPr>
            <p:cNvPr id="19" name="Oval 18">
              <a:hlinkClick r:id="" action="ppaction://hlinkshowjump?jump=previousslide"/>
              <a:extLst>
                <a:ext uri="{FF2B5EF4-FFF2-40B4-BE49-F238E27FC236}">
                  <a16:creationId xmlns:a16="http://schemas.microsoft.com/office/drawing/2014/main" id="{D1615F22-3E41-C662-BABC-D173AA9D4662}"/>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Graphic 63" descr="Caret Left with solid fill">
              <a:hlinkClick r:id="" action="ppaction://hlinkshowjump?jump=previousslide"/>
              <a:extLst>
                <a:ext uri="{FF2B5EF4-FFF2-40B4-BE49-F238E27FC236}">
                  <a16:creationId xmlns:a16="http://schemas.microsoft.com/office/drawing/2014/main" id="{85EAA670-9709-3643-429F-38A8CF406997}"/>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21" name="Group 20">
            <a:extLst>
              <a:ext uri="{FF2B5EF4-FFF2-40B4-BE49-F238E27FC236}">
                <a16:creationId xmlns:a16="http://schemas.microsoft.com/office/drawing/2014/main" id="{3CBB2942-9CD4-498A-7B56-660BF9D8C434}"/>
              </a:ext>
            </a:extLst>
          </p:cNvPr>
          <p:cNvGrpSpPr/>
          <p:nvPr/>
        </p:nvGrpSpPr>
        <p:grpSpPr>
          <a:xfrm flipH="1">
            <a:off x="3665943" y="292100"/>
            <a:ext cx="297947" cy="297947"/>
            <a:chOff x="8892506" y="664914"/>
            <a:chExt cx="209401" cy="209401"/>
          </a:xfrm>
        </p:grpSpPr>
        <p:sp>
          <p:nvSpPr>
            <p:cNvPr id="22" name="Oval 21">
              <a:hlinkClick r:id="" action="ppaction://hlinkshowjump?jump=nextslide"/>
              <a:extLst>
                <a:ext uri="{FF2B5EF4-FFF2-40B4-BE49-F238E27FC236}">
                  <a16:creationId xmlns:a16="http://schemas.microsoft.com/office/drawing/2014/main" id="{48C22072-6BF1-7471-196B-2CA2A17BDDCF}"/>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Graphic 63" descr="Caret Left with solid fill">
              <a:hlinkClick r:id="" action="ppaction://hlinkshowjump?jump=nextslide"/>
              <a:extLst>
                <a:ext uri="{FF2B5EF4-FFF2-40B4-BE49-F238E27FC236}">
                  <a16:creationId xmlns:a16="http://schemas.microsoft.com/office/drawing/2014/main" id="{09359809-3B66-918D-1448-3627446086A3}"/>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2051568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65"/>
        <p:cNvGrpSpPr/>
        <p:nvPr/>
      </p:nvGrpSpPr>
      <p:grpSpPr>
        <a:xfrm>
          <a:off x="0" y="0"/>
          <a:ext cx="0" cy="0"/>
          <a:chOff x="0" y="0"/>
          <a:chExt cx="0" cy="0"/>
        </a:xfrm>
      </p:grpSpPr>
      <p:sp>
        <p:nvSpPr>
          <p:cNvPr id="1283" name="Rectangle 1282">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5" name="Rectangle 1284">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67" name="Google Shape;1267;p68"/>
          <p:cNvPicPr preferRelativeResize="0"/>
          <p:nvPr/>
        </p:nvPicPr>
        <p:blipFill rotWithShape="1">
          <a:blip r:embed="rId3"/>
          <a:srcRect l="16342" r="10326" b="1"/>
          <a:stretch/>
        </p:blipFill>
        <p:spPr>
          <a:xfrm>
            <a:off x="688649" y="643466"/>
            <a:ext cx="5204351" cy="5571066"/>
          </a:xfrm>
          <a:prstGeom prst="rect">
            <a:avLst/>
          </a:prstGeom>
          <a:noFill/>
        </p:spPr>
      </p:pic>
      <p:cxnSp>
        <p:nvCxnSpPr>
          <p:cNvPr id="1287" name="Straight Connector 1286">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1266" name="Google Shape;1266;p68"/>
          <p:cNvPicPr preferRelativeResize="0"/>
          <p:nvPr/>
        </p:nvPicPr>
        <p:blipFill rotWithShape="1">
          <a:blip r:embed="rId4"/>
          <a:srcRect l="17868" r="9054" b="1"/>
          <a:stretch/>
        </p:blipFill>
        <p:spPr>
          <a:xfrm>
            <a:off x="6308013" y="643467"/>
            <a:ext cx="5186323" cy="5571066"/>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51"/>
        <p:cNvGrpSpPr/>
        <p:nvPr/>
      </p:nvGrpSpPr>
      <p:grpSpPr>
        <a:xfrm>
          <a:off x="0" y="0"/>
          <a:ext cx="0" cy="0"/>
          <a:chOff x="0" y="0"/>
          <a:chExt cx="0" cy="0"/>
        </a:xfrm>
      </p:grpSpPr>
      <p:sp>
        <p:nvSpPr>
          <p:cNvPr id="1258" name="Rectangle 1257">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0" name="Rectangle 1259">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53" name="Google Shape;1253;p66"/>
          <p:cNvPicPr preferRelativeResize="0"/>
          <p:nvPr/>
        </p:nvPicPr>
        <p:blipFill>
          <a:blip r:embed="rId3"/>
          <a:stretch>
            <a:fillRect/>
          </a:stretch>
        </p:blipFill>
        <p:spPr>
          <a:xfrm>
            <a:off x="643467" y="1350823"/>
            <a:ext cx="5294716" cy="4156352"/>
          </a:xfrm>
          <a:prstGeom prst="rect">
            <a:avLst/>
          </a:prstGeom>
          <a:noFill/>
        </p:spPr>
      </p:pic>
      <p:cxnSp>
        <p:nvCxnSpPr>
          <p:cNvPr id="1262" name="Straight Connector 1261">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1252" name="Google Shape;1252;p66"/>
          <p:cNvPicPr preferRelativeResize="0"/>
          <p:nvPr/>
        </p:nvPicPr>
        <p:blipFill rotWithShape="1">
          <a:blip r:embed="rId4"/>
          <a:srcRect l="1407" t="4917" r="5413" b="6477"/>
          <a:stretch/>
        </p:blipFill>
        <p:spPr>
          <a:xfrm>
            <a:off x="6253817" y="1452838"/>
            <a:ext cx="5294715" cy="3952324"/>
          </a:xfrm>
          <a:prstGeom prst="rect">
            <a:avLst/>
          </a:prstGeom>
          <a:noFill/>
        </p:spPr>
      </p:pic>
    </p:spTree>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271"/>
        <p:cNvGrpSpPr/>
        <p:nvPr/>
      </p:nvGrpSpPr>
      <p:grpSpPr>
        <a:xfrm>
          <a:off x="0" y="0"/>
          <a:ext cx="0" cy="0"/>
          <a:chOff x="0" y="0"/>
          <a:chExt cx="0" cy="0"/>
        </a:xfrm>
      </p:grpSpPr>
      <p:sp>
        <p:nvSpPr>
          <p:cNvPr id="1272" name="Google Shape;1272;p69"/>
          <p:cNvSpPr/>
          <p:nvPr/>
        </p:nvSpPr>
        <p:spPr>
          <a:xfrm>
            <a:off x="3008671" y="2809896"/>
            <a:ext cx="9183200" cy="4048000"/>
          </a:xfrm>
          <a:prstGeom prst="rect">
            <a:avLst/>
          </a:prstGeom>
          <a:gradFill>
            <a:gsLst>
              <a:gs pos="0">
                <a:srgbClr val="202020"/>
              </a:gs>
              <a:gs pos="73000">
                <a:srgbClr val="121212"/>
              </a:gs>
              <a:gs pos="100000">
                <a:srgbClr val="121212"/>
              </a:gs>
            </a:gsLst>
            <a:lin ang="5400012" scaled="0"/>
          </a:gra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73" name="Google Shape;1273;p69"/>
          <p:cNvSpPr/>
          <p:nvPr/>
        </p:nvSpPr>
        <p:spPr>
          <a:xfrm>
            <a:off x="5175170" y="3038475"/>
            <a:ext cx="1905111" cy="2946399"/>
          </a:xfrm>
          <a:custGeom>
            <a:avLst/>
            <a:gdLst/>
            <a:ahLst/>
            <a:cxnLst/>
            <a:rect l="l" t="t" r="r" b="b"/>
            <a:pathLst>
              <a:path w="1905111" h="2946398" extrusionOk="0">
                <a:moveTo>
                  <a:pt x="125128" y="0"/>
                </a:moveTo>
                <a:lnTo>
                  <a:pt x="1779983" y="0"/>
                </a:lnTo>
                <a:cubicBezTo>
                  <a:pt x="1849089" y="0"/>
                  <a:pt x="1905111" y="73592"/>
                  <a:pt x="1905111" y="164371"/>
                </a:cubicBezTo>
                <a:lnTo>
                  <a:pt x="1905111" y="660372"/>
                </a:lnTo>
                <a:lnTo>
                  <a:pt x="1905111" y="867479"/>
                </a:lnTo>
                <a:lnTo>
                  <a:pt x="1905111" y="2821270"/>
                </a:lnTo>
                <a:cubicBezTo>
                  <a:pt x="1905111" y="2890376"/>
                  <a:pt x="1849089" y="2946398"/>
                  <a:pt x="1779983" y="2946398"/>
                </a:cubicBezTo>
                <a:lnTo>
                  <a:pt x="125128" y="2946398"/>
                </a:lnTo>
                <a:cubicBezTo>
                  <a:pt x="56022" y="2946398"/>
                  <a:pt x="0" y="2890376"/>
                  <a:pt x="0" y="2821270"/>
                </a:cubicBezTo>
                <a:lnTo>
                  <a:pt x="0" y="867479"/>
                </a:lnTo>
                <a:lnTo>
                  <a:pt x="0" y="660372"/>
                </a:lnTo>
                <a:lnTo>
                  <a:pt x="0" y="164371"/>
                </a:lnTo>
                <a:cubicBezTo>
                  <a:pt x="0" y="73592"/>
                  <a:pt x="56022" y="0"/>
                  <a:pt x="125128" y="0"/>
                </a:cubicBezTo>
                <a:close/>
              </a:path>
            </a:pathLst>
          </a:custGeom>
          <a:solidFill>
            <a:srgbClr val="1ED760"/>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74" name="Google Shape;1274;p69"/>
          <p:cNvSpPr/>
          <p:nvPr/>
        </p:nvSpPr>
        <p:spPr>
          <a:xfrm>
            <a:off x="7355237" y="3038475"/>
            <a:ext cx="1905111" cy="2946399"/>
          </a:xfrm>
          <a:custGeom>
            <a:avLst/>
            <a:gdLst/>
            <a:ahLst/>
            <a:cxnLst/>
            <a:rect l="l" t="t" r="r" b="b"/>
            <a:pathLst>
              <a:path w="1905111" h="2946398" extrusionOk="0">
                <a:moveTo>
                  <a:pt x="125128" y="0"/>
                </a:moveTo>
                <a:lnTo>
                  <a:pt x="1779983" y="0"/>
                </a:lnTo>
                <a:cubicBezTo>
                  <a:pt x="1849089" y="0"/>
                  <a:pt x="1905111" y="73592"/>
                  <a:pt x="1905111" y="164371"/>
                </a:cubicBezTo>
                <a:lnTo>
                  <a:pt x="1905111" y="660372"/>
                </a:lnTo>
                <a:lnTo>
                  <a:pt x="1905111" y="867479"/>
                </a:lnTo>
                <a:lnTo>
                  <a:pt x="1905111" y="2821270"/>
                </a:lnTo>
                <a:cubicBezTo>
                  <a:pt x="1905111" y="2890376"/>
                  <a:pt x="1849089" y="2946398"/>
                  <a:pt x="1779983" y="2946398"/>
                </a:cubicBezTo>
                <a:lnTo>
                  <a:pt x="125128" y="2946398"/>
                </a:lnTo>
                <a:cubicBezTo>
                  <a:pt x="56022" y="2946398"/>
                  <a:pt x="0" y="2890376"/>
                  <a:pt x="0" y="2821270"/>
                </a:cubicBezTo>
                <a:lnTo>
                  <a:pt x="0" y="867479"/>
                </a:lnTo>
                <a:lnTo>
                  <a:pt x="0" y="660372"/>
                </a:lnTo>
                <a:lnTo>
                  <a:pt x="0" y="164371"/>
                </a:lnTo>
                <a:cubicBezTo>
                  <a:pt x="0" y="73592"/>
                  <a:pt x="56022" y="0"/>
                  <a:pt x="125128" y="0"/>
                </a:cubicBezTo>
                <a:close/>
              </a:path>
            </a:pathLst>
          </a:custGeom>
          <a:solidFill>
            <a:srgbClr val="171717"/>
          </a:solidFill>
          <a:ln>
            <a:noFill/>
          </a:ln>
          <a:effectLst>
            <a:outerShdw blurRad="127000" dist="38100" dir="2700000" algn="tl" rotWithShape="0">
              <a:srgbClr val="000000">
                <a:alpha val="60000"/>
              </a:srgbClr>
            </a:outerShdw>
          </a:effectLst>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75" name="Google Shape;1275;p69"/>
          <p:cNvSpPr/>
          <p:nvPr/>
        </p:nvSpPr>
        <p:spPr>
          <a:xfrm>
            <a:off x="9535303" y="3038475"/>
            <a:ext cx="1905111" cy="2946399"/>
          </a:xfrm>
          <a:custGeom>
            <a:avLst/>
            <a:gdLst/>
            <a:ahLst/>
            <a:cxnLst/>
            <a:rect l="l" t="t" r="r" b="b"/>
            <a:pathLst>
              <a:path w="1905111" h="2946398" extrusionOk="0">
                <a:moveTo>
                  <a:pt x="125128" y="0"/>
                </a:moveTo>
                <a:lnTo>
                  <a:pt x="1779983" y="0"/>
                </a:lnTo>
                <a:cubicBezTo>
                  <a:pt x="1849089" y="0"/>
                  <a:pt x="1905111" y="73592"/>
                  <a:pt x="1905111" y="164371"/>
                </a:cubicBezTo>
                <a:lnTo>
                  <a:pt x="1905111" y="660372"/>
                </a:lnTo>
                <a:lnTo>
                  <a:pt x="1905111" y="867479"/>
                </a:lnTo>
                <a:lnTo>
                  <a:pt x="1905111" y="2821270"/>
                </a:lnTo>
                <a:cubicBezTo>
                  <a:pt x="1905111" y="2890376"/>
                  <a:pt x="1849089" y="2946398"/>
                  <a:pt x="1779983" y="2946398"/>
                </a:cubicBezTo>
                <a:lnTo>
                  <a:pt x="125128" y="2946398"/>
                </a:lnTo>
                <a:cubicBezTo>
                  <a:pt x="56022" y="2946398"/>
                  <a:pt x="0" y="2890376"/>
                  <a:pt x="0" y="2821270"/>
                </a:cubicBezTo>
                <a:lnTo>
                  <a:pt x="0" y="867479"/>
                </a:lnTo>
                <a:lnTo>
                  <a:pt x="0" y="660372"/>
                </a:lnTo>
                <a:lnTo>
                  <a:pt x="0" y="164371"/>
                </a:lnTo>
                <a:cubicBezTo>
                  <a:pt x="0" y="73592"/>
                  <a:pt x="56022" y="0"/>
                  <a:pt x="125128" y="0"/>
                </a:cubicBezTo>
                <a:close/>
              </a:path>
            </a:pathLst>
          </a:custGeom>
          <a:solidFill>
            <a:srgbClr val="171717"/>
          </a:solidFill>
          <a:ln>
            <a:noFill/>
          </a:ln>
          <a:effectLst>
            <a:outerShdw blurRad="127000" dist="38100" dir="2700000" algn="tl" rotWithShape="0">
              <a:srgbClr val="000000">
                <a:alpha val="60000"/>
              </a:srgbClr>
            </a:outerShdw>
          </a:effectLst>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grpSp>
        <p:nvGrpSpPr>
          <p:cNvPr id="1277" name="Google Shape;1277;p69"/>
          <p:cNvGrpSpPr/>
          <p:nvPr/>
        </p:nvGrpSpPr>
        <p:grpSpPr>
          <a:xfrm>
            <a:off x="400071" y="221665"/>
            <a:ext cx="361219" cy="70243"/>
            <a:chOff x="249382" y="221673"/>
            <a:chExt cx="234497" cy="45600"/>
          </a:xfrm>
        </p:grpSpPr>
        <p:sp>
          <p:nvSpPr>
            <p:cNvPr id="1278" name="Google Shape;1278;p69"/>
            <p:cNvSpPr/>
            <p:nvPr/>
          </p:nvSpPr>
          <p:spPr>
            <a:xfrm>
              <a:off x="249382" y="221673"/>
              <a:ext cx="45600" cy="45600"/>
            </a:xfrm>
            <a:prstGeom prst="ellipse">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79" name="Google Shape;1279;p69"/>
            <p:cNvSpPr/>
            <p:nvPr/>
          </p:nvSpPr>
          <p:spPr>
            <a:xfrm>
              <a:off x="344632" y="221673"/>
              <a:ext cx="45600" cy="45600"/>
            </a:xfrm>
            <a:prstGeom prst="ellipse">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80" name="Google Shape;1280;p69"/>
            <p:cNvSpPr/>
            <p:nvPr/>
          </p:nvSpPr>
          <p:spPr>
            <a:xfrm>
              <a:off x="438279" y="221673"/>
              <a:ext cx="45600" cy="45600"/>
            </a:xfrm>
            <a:prstGeom prst="ellipse">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grpSp>
      <p:grpSp>
        <p:nvGrpSpPr>
          <p:cNvPr id="1281" name="Google Shape;1281;p69"/>
          <p:cNvGrpSpPr/>
          <p:nvPr/>
        </p:nvGrpSpPr>
        <p:grpSpPr>
          <a:xfrm>
            <a:off x="9104465" y="294121"/>
            <a:ext cx="1011000" cy="311759"/>
            <a:chOff x="9104466" y="294121"/>
            <a:chExt cx="1011000" cy="311760"/>
          </a:xfrm>
        </p:grpSpPr>
        <p:sp>
          <p:nvSpPr>
            <p:cNvPr id="1282" name="Google Shape;1282;p69"/>
            <p:cNvSpPr/>
            <p:nvPr/>
          </p:nvSpPr>
          <p:spPr>
            <a:xfrm>
              <a:off x="9104466" y="294121"/>
              <a:ext cx="1011000" cy="297900"/>
            </a:xfrm>
            <a:prstGeom prst="roundRect">
              <a:avLst>
                <a:gd name="adj" fmla="val 50000"/>
              </a:avLst>
            </a:prstGeom>
            <a:noFill/>
            <a:ln w="9525" cap="flat" cmpd="sng">
              <a:solidFill>
                <a:schemeClr val="lt1"/>
              </a:solidFill>
              <a:prstDash val="solid"/>
              <a:miter lim="800000"/>
              <a:headEnd type="none" w="sm" len="sm"/>
              <a:tailEnd type="none" w="sm" len="sm"/>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83" name="Google Shape;1283;p69"/>
            <p:cNvSpPr txBox="1"/>
            <p:nvPr/>
          </p:nvSpPr>
          <p:spPr>
            <a:xfrm>
              <a:off x="9179442" y="328922"/>
              <a:ext cx="861000" cy="276959"/>
            </a:xfrm>
            <a:prstGeom prst="rect">
              <a:avLst/>
            </a:prstGeom>
            <a:noFill/>
            <a:ln>
              <a:noFill/>
            </a:ln>
          </p:spPr>
          <p:txBody>
            <a:bodyPr spcFirstLastPara="1" wrap="square" lIns="91433" tIns="45700" rIns="91433" bIns="45700" anchor="t" anchorCtr="0">
              <a:spAutoFit/>
            </a:bodyPr>
            <a:lstStyle/>
            <a:p>
              <a:r>
                <a:rPr lang="en" sz="1200">
                  <a:solidFill>
                    <a:schemeClr val="lt1"/>
                  </a:solidFill>
                  <a:latin typeface="Poppins Medium"/>
                  <a:ea typeface="Poppins Medium"/>
                  <a:cs typeface="Poppins Medium"/>
                  <a:sym typeface="Poppins Medium"/>
                </a:rPr>
                <a:t>Upgrade</a:t>
              </a:r>
              <a:endParaRPr sz="1467"/>
            </a:p>
          </p:txBody>
        </p:sp>
      </p:grpSp>
      <p:sp>
        <p:nvSpPr>
          <p:cNvPr id="1284" name="Google Shape;1284;p69"/>
          <p:cNvSpPr/>
          <p:nvPr/>
        </p:nvSpPr>
        <p:spPr>
          <a:xfrm>
            <a:off x="10428440" y="294121"/>
            <a:ext cx="1363600" cy="298000"/>
          </a:xfrm>
          <a:prstGeom prst="roundRect">
            <a:avLst>
              <a:gd name="adj" fmla="val 50000"/>
            </a:avLst>
          </a:prstGeom>
          <a:solidFill>
            <a:srgbClr val="0A080F"/>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85" name="Google Shape;1285;p69"/>
          <p:cNvSpPr txBox="1"/>
          <p:nvPr/>
        </p:nvSpPr>
        <p:spPr>
          <a:xfrm>
            <a:off x="10659597" y="328923"/>
            <a:ext cx="909200" cy="276959"/>
          </a:xfrm>
          <a:prstGeom prst="rect">
            <a:avLst/>
          </a:prstGeom>
          <a:noFill/>
          <a:ln>
            <a:noFill/>
          </a:ln>
        </p:spPr>
        <p:txBody>
          <a:bodyPr spcFirstLastPara="1" wrap="square" lIns="91433" tIns="45700" rIns="91433" bIns="45700" anchor="t" anchorCtr="0">
            <a:spAutoFit/>
          </a:bodyPr>
          <a:lstStyle/>
          <a:p>
            <a:r>
              <a:rPr lang="en" sz="1200">
                <a:solidFill>
                  <a:schemeClr val="lt1"/>
                </a:solidFill>
                <a:latin typeface="Poppins Medium"/>
                <a:ea typeface="Poppins Medium"/>
                <a:cs typeface="Poppins Medium"/>
                <a:sym typeface="Poppins Medium"/>
              </a:rPr>
              <a:t>Group-9</a:t>
            </a:r>
            <a:endParaRPr sz="1467"/>
          </a:p>
        </p:txBody>
      </p:sp>
      <p:sp>
        <p:nvSpPr>
          <p:cNvPr id="1286" name="Google Shape;1286;p69"/>
          <p:cNvSpPr/>
          <p:nvPr/>
        </p:nvSpPr>
        <p:spPr>
          <a:xfrm>
            <a:off x="10465928" y="322008"/>
            <a:ext cx="238000" cy="238000"/>
          </a:xfrm>
          <a:prstGeom prst="ellipse">
            <a:avLst/>
          </a:prstGeom>
          <a:solidFill>
            <a:srgbClr val="555554"/>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87" name="Google Shape;1287;p69"/>
          <p:cNvSpPr/>
          <p:nvPr/>
        </p:nvSpPr>
        <p:spPr>
          <a:xfrm>
            <a:off x="10526959" y="377049"/>
            <a:ext cx="116064" cy="128047"/>
          </a:xfrm>
          <a:custGeom>
            <a:avLst/>
            <a:gdLst/>
            <a:ahLst/>
            <a:cxnLst/>
            <a:rect l="l" t="t" r="r" b="b"/>
            <a:pathLst>
              <a:path w="116064" h="128047" extrusionOk="0">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288" name="Google Shape;1288;p69"/>
          <p:cNvSpPr/>
          <p:nvPr/>
        </p:nvSpPr>
        <p:spPr>
          <a:xfrm rot="3599511">
            <a:off x="11583125" y="388071"/>
            <a:ext cx="86379" cy="74719"/>
          </a:xfrm>
          <a:prstGeom prst="triangle">
            <a:avLst>
              <a:gd name="adj" fmla="val 50000"/>
            </a:avLst>
          </a:prstGeom>
          <a:solidFill>
            <a:schemeClr val="lt1"/>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289" name="Google Shape;1289;p69"/>
          <p:cNvSpPr txBox="1"/>
          <p:nvPr/>
        </p:nvSpPr>
        <p:spPr>
          <a:xfrm>
            <a:off x="4855028" y="1898463"/>
            <a:ext cx="2121200" cy="769401"/>
          </a:xfrm>
          <a:prstGeom prst="rect">
            <a:avLst/>
          </a:prstGeom>
          <a:noFill/>
          <a:ln>
            <a:noFill/>
          </a:ln>
        </p:spPr>
        <p:txBody>
          <a:bodyPr spcFirstLastPara="1" wrap="square" lIns="91433" tIns="45700" rIns="91433" bIns="45700" anchor="t" anchorCtr="0">
            <a:spAutoFit/>
          </a:bodyPr>
          <a:lstStyle/>
          <a:p>
            <a:r>
              <a:rPr lang="en" sz="4400">
                <a:solidFill>
                  <a:srgbClr val="1ED760"/>
                </a:solidFill>
                <a:latin typeface="Poppins Medium"/>
                <a:ea typeface="Poppins Medium"/>
                <a:cs typeface="Poppins Medium"/>
                <a:sym typeface="Poppins Medium"/>
              </a:rPr>
              <a:t>Pricing</a:t>
            </a:r>
            <a:endParaRPr sz="1467"/>
          </a:p>
        </p:txBody>
      </p:sp>
      <p:sp>
        <p:nvSpPr>
          <p:cNvPr id="1290" name="Google Shape;1290;p69"/>
          <p:cNvSpPr txBox="1"/>
          <p:nvPr/>
        </p:nvSpPr>
        <p:spPr>
          <a:xfrm>
            <a:off x="4855028" y="1582826"/>
            <a:ext cx="1028000" cy="276959"/>
          </a:xfrm>
          <a:prstGeom prst="rect">
            <a:avLst/>
          </a:prstGeom>
          <a:noFill/>
          <a:ln>
            <a:noFill/>
          </a:ln>
        </p:spPr>
        <p:txBody>
          <a:bodyPr spcFirstLastPara="1" wrap="square" lIns="91433" tIns="45700" rIns="91433" bIns="45700" anchor="t" anchorCtr="0">
            <a:spAutoFit/>
          </a:bodyPr>
          <a:lstStyle/>
          <a:p>
            <a:r>
              <a:rPr lang="en" sz="1200">
                <a:solidFill>
                  <a:schemeClr val="lt1"/>
                </a:solidFill>
                <a:latin typeface="Poppins Medium"/>
                <a:ea typeface="Poppins Medium"/>
                <a:cs typeface="Poppins Medium"/>
                <a:sym typeface="Poppins Medium"/>
              </a:rPr>
              <a:t>Best prices</a:t>
            </a:r>
            <a:endParaRPr sz="1467"/>
          </a:p>
        </p:txBody>
      </p:sp>
      <p:cxnSp>
        <p:nvCxnSpPr>
          <p:cNvPr id="1291" name="Google Shape;1291;p69"/>
          <p:cNvCxnSpPr/>
          <p:nvPr/>
        </p:nvCxnSpPr>
        <p:spPr>
          <a:xfrm>
            <a:off x="3287713" y="4476521"/>
            <a:ext cx="8496400" cy="0"/>
          </a:xfrm>
          <a:prstGeom prst="straightConnector1">
            <a:avLst/>
          </a:prstGeom>
          <a:noFill/>
          <a:ln w="9525" cap="flat" cmpd="sng">
            <a:solidFill>
              <a:schemeClr val="lt1">
                <a:alpha val="34900"/>
              </a:schemeClr>
            </a:solidFill>
            <a:prstDash val="solid"/>
            <a:miter lim="800000"/>
            <a:headEnd type="none" w="sm" len="sm"/>
            <a:tailEnd type="none" w="sm" len="sm"/>
          </a:ln>
        </p:spPr>
      </p:cxnSp>
      <p:sp>
        <p:nvSpPr>
          <p:cNvPr id="1292" name="Google Shape;1292;p69"/>
          <p:cNvSpPr txBox="1"/>
          <p:nvPr/>
        </p:nvSpPr>
        <p:spPr>
          <a:xfrm>
            <a:off x="3572928" y="4127783"/>
            <a:ext cx="1278000" cy="215403"/>
          </a:xfrm>
          <a:prstGeom prst="rect">
            <a:avLst/>
          </a:prstGeom>
          <a:noFill/>
          <a:ln>
            <a:noFill/>
          </a:ln>
        </p:spPr>
        <p:txBody>
          <a:bodyPr spcFirstLastPara="1" wrap="square" lIns="91433" tIns="45700" rIns="91433" bIns="45700" anchor="t" anchorCtr="0">
            <a:spAutoFit/>
          </a:bodyPr>
          <a:lstStyle/>
          <a:p>
            <a:r>
              <a:rPr lang="en" sz="800">
                <a:solidFill>
                  <a:schemeClr val="lt1"/>
                </a:solidFill>
                <a:latin typeface="Open Sans"/>
                <a:ea typeface="Open Sans"/>
                <a:cs typeface="Open Sans"/>
                <a:sym typeface="Open Sans"/>
              </a:rPr>
              <a:t>Ad-free music listening</a:t>
            </a:r>
            <a:endParaRPr sz="800">
              <a:solidFill>
                <a:schemeClr val="lt1"/>
              </a:solidFill>
              <a:latin typeface="Open Sans"/>
              <a:ea typeface="Open Sans"/>
              <a:cs typeface="Open Sans"/>
              <a:sym typeface="Open Sans"/>
            </a:endParaRPr>
          </a:p>
        </p:txBody>
      </p:sp>
      <p:sp>
        <p:nvSpPr>
          <p:cNvPr id="1293" name="Google Shape;1293;p69"/>
          <p:cNvSpPr txBox="1"/>
          <p:nvPr/>
        </p:nvSpPr>
        <p:spPr>
          <a:xfrm>
            <a:off x="3572928" y="4584503"/>
            <a:ext cx="880400" cy="215403"/>
          </a:xfrm>
          <a:prstGeom prst="rect">
            <a:avLst/>
          </a:prstGeom>
          <a:noFill/>
          <a:ln>
            <a:noFill/>
          </a:ln>
        </p:spPr>
        <p:txBody>
          <a:bodyPr spcFirstLastPara="1" wrap="square" lIns="91433" tIns="45700" rIns="91433" bIns="45700" anchor="t" anchorCtr="0">
            <a:spAutoFit/>
          </a:bodyPr>
          <a:lstStyle/>
          <a:p>
            <a:r>
              <a:rPr lang="en" sz="800">
                <a:solidFill>
                  <a:schemeClr val="lt1"/>
                </a:solidFill>
                <a:latin typeface="Open Sans"/>
                <a:ea typeface="Open Sans"/>
                <a:cs typeface="Open Sans"/>
                <a:sym typeface="Open Sans"/>
              </a:rPr>
              <a:t>Group Session</a:t>
            </a:r>
            <a:endParaRPr sz="800">
              <a:solidFill>
                <a:schemeClr val="lt1"/>
              </a:solidFill>
              <a:latin typeface="Open Sans"/>
              <a:ea typeface="Open Sans"/>
              <a:cs typeface="Open Sans"/>
              <a:sym typeface="Open Sans"/>
            </a:endParaRPr>
          </a:p>
        </p:txBody>
      </p:sp>
      <p:sp>
        <p:nvSpPr>
          <p:cNvPr id="1294" name="Google Shape;1294;p69"/>
          <p:cNvSpPr txBox="1"/>
          <p:nvPr/>
        </p:nvSpPr>
        <p:spPr>
          <a:xfrm>
            <a:off x="3572928" y="5045134"/>
            <a:ext cx="974800" cy="215403"/>
          </a:xfrm>
          <a:prstGeom prst="rect">
            <a:avLst/>
          </a:prstGeom>
          <a:noFill/>
          <a:ln>
            <a:noFill/>
          </a:ln>
        </p:spPr>
        <p:txBody>
          <a:bodyPr spcFirstLastPara="1" wrap="square" lIns="91433" tIns="45700" rIns="91433" bIns="45700" anchor="t" anchorCtr="0">
            <a:spAutoFit/>
          </a:bodyPr>
          <a:lstStyle/>
          <a:p>
            <a:r>
              <a:rPr lang="en" sz="800">
                <a:solidFill>
                  <a:schemeClr val="lt1"/>
                </a:solidFill>
                <a:latin typeface="Open Sans"/>
                <a:ea typeface="Open Sans"/>
                <a:cs typeface="Open Sans"/>
                <a:sym typeface="Open Sans"/>
              </a:rPr>
              <a:t>Song downloads</a:t>
            </a:r>
            <a:endParaRPr sz="800">
              <a:solidFill>
                <a:schemeClr val="lt1"/>
              </a:solidFill>
              <a:latin typeface="Open Sans"/>
              <a:ea typeface="Open Sans"/>
              <a:cs typeface="Open Sans"/>
              <a:sym typeface="Open Sans"/>
            </a:endParaRPr>
          </a:p>
        </p:txBody>
      </p:sp>
      <p:sp>
        <p:nvSpPr>
          <p:cNvPr id="1295" name="Google Shape;1295;p69"/>
          <p:cNvSpPr txBox="1"/>
          <p:nvPr/>
        </p:nvSpPr>
        <p:spPr>
          <a:xfrm>
            <a:off x="3572928" y="5505763"/>
            <a:ext cx="869200" cy="215403"/>
          </a:xfrm>
          <a:prstGeom prst="rect">
            <a:avLst/>
          </a:prstGeom>
          <a:noFill/>
          <a:ln>
            <a:noFill/>
          </a:ln>
        </p:spPr>
        <p:txBody>
          <a:bodyPr spcFirstLastPara="1" wrap="square" lIns="91433" tIns="45700" rIns="91433" bIns="45700" anchor="t" anchorCtr="0">
            <a:spAutoFit/>
          </a:bodyPr>
          <a:lstStyle/>
          <a:p>
            <a:r>
              <a:rPr lang="en" sz="800">
                <a:solidFill>
                  <a:schemeClr val="lt1"/>
                </a:solidFill>
                <a:latin typeface="Open Sans"/>
                <a:ea typeface="Open Sans"/>
                <a:cs typeface="Open Sans"/>
                <a:sym typeface="Open Sans"/>
              </a:rPr>
              <a:t>No. of Devices</a:t>
            </a:r>
            <a:endParaRPr sz="800">
              <a:solidFill>
                <a:schemeClr val="lt1"/>
              </a:solidFill>
              <a:latin typeface="Open Sans"/>
              <a:ea typeface="Open Sans"/>
              <a:cs typeface="Open Sans"/>
              <a:sym typeface="Open Sans"/>
            </a:endParaRPr>
          </a:p>
        </p:txBody>
      </p:sp>
      <p:cxnSp>
        <p:nvCxnSpPr>
          <p:cNvPr id="1296" name="Google Shape;1296;p69"/>
          <p:cNvCxnSpPr/>
          <p:nvPr/>
        </p:nvCxnSpPr>
        <p:spPr>
          <a:xfrm>
            <a:off x="3287713" y="4933343"/>
            <a:ext cx="8496400" cy="0"/>
          </a:xfrm>
          <a:prstGeom prst="straightConnector1">
            <a:avLst/>
          </a:prstGeom>
          <a:noFill/>
          <a:ln w="9525" cap="flat" cmpd="sng">
            <a:solidFill>
              <a:schemeClr val="lt1">
                <a:alpha val="34900"/>
              </a:schemeClr>
            </a:solidFill>
            <a:prstDash val="solid"/>
            <a:miter lim="800000"/>
            <a:headEnd type="none" w="sm" len="sm"/>
            <a:tailEnd type="none" w="sm" len="sm"/>
          </a:ln>
        </p:spPr>
      </p:cxnSp>
      <p:cxnSp>
        <p:nvCxnSpPr>
          <p:cNvPr id="1297" name="Google Shape;1297;p69"/>
          <p:cNvCxnSpPr/>
          <p:nvPr/>
        </p:nvCxnSpPr>
        <p:spPr>
          <a:xfrm>
            <a:off x="3287713" y="5414307"/>
            <a:ext cx="8496400" cy="0"/>
          </a:xfrm>
          <a:prstGeom prst="straightConnector1">
            <a:avLst/>
          </a:prstGeom>
          <a:noFill/>
          <a:ln w="9525" cap="flat" cmpd="sng">
            <a:solidFill>
              <a:schemeClr val="lt1">
                <a:alpha val="34900"/>
              </a:schemeClr>
            </a:solidFill>
            <a:prstDash val="solid"/>
            <a:miter lim="800000"/>
            <a:headEnd type="none" w="sm" len="sm"/>
            <a:tailEnd type="none" w="sm" len="sm"/>
          </a:ln>
        </p:spPr>
      </p:cxnSp>
      <p:sp>
        <p:nvSpPr>
          <p:cNvPr id="1298" name="Google Shape;1298;p69"/>
          <p:cNvSpPr txBox="1"/>
          <p:nvPr/>
        </p:nvSpPr>
        <p:spPr>
          <a:xfrm>
            <a:off x="5822195" y="5045134"/>
            <a:ext cx="6112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30 songs</a:t>
            </a:r>
            <a:endParaRPr sz="800">
              <a:solidFill>
                <a:schemeClr val="lt1"/>
              </a:solidFill>
              <a:latin typeface="Open Sans"/>
              <a:ea typeface="Open Sans"/>
              <a:cs typeface="Open Sans"/>
              <a:sym typeface="Open Sans"/>
            </a:endParaRPr>
          </a:p>
        </p:txBody>
      </p:sp>
      <p:sp>
        <p:nvSpPr>
          <p:cNvPr id="1299" name="Google Shape;1299;p69"/>
          <p:cNvSpPr txBox="1"/>
          <p:nvPr/>
        </p:nvSpPr>
        <p:spPr>
          <a:xfrm>
            <a:off x="5827003" y="5505763"/>
            <a:ext cx="6016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1 mobile</a:t>
            </a:r>
            <a:endParaRPr sz="800">
              <a:solidFill>
                <a:schemeClr val="lt1"/>
              </a:solidFill>
              <a:latin typeface="Open Sans"/>
              <a:ea typeface="Open Sans"/>
              <a:cs typeface="Open Sans"/>
              <a:sym typeface="Open Sans"/>
            </a:endParaRPr>
          </a:p>
        </p:txBody>
      </p:sp>
      <p:sp>
        <p:nvSpPr>
          <p:cNvPr id="1300" name="Google Shape;1300;p69"/>
          <p:cNvSpPr txBox="1"/>
          <p:nvPr/>
        </p:nvSpPr>
        <p:spPr>
          <a:xfrm>
            <a:off x="5608191" y="3555638"/>
            <a:ext cx="1039200" cy="420716"/>
          </a:xfrm>
          <a:prstGeom prst="rect">
            <a:avLst/>
          </a:prstGeom>
          <a:noFill/>
          <a:ln>
            <a:noFill/>
          </a:ln>
        </p:spPr>
        <p:txBody>
          <a:bodyPr spcFirstLastPara="1" wrap="square" lIns="91433" tIns="45700" rIns="91433" bIns="45700" anchor="t" anchorCtr="0">
            <a:spAutoFit/>
          </a:bodyPr>
          <a:lstStyle/>
          <a:p>
            <a:pPr algn="ctr"/>
            <a:r>
              <a:rPr lang="en" sz="1067">
                <a:solidFill>
                  <a:schemeClr val="lt1"/>
                </a:solidFill>
                <a:latin typeface="Open Sans"/>
                <a:ea typeface="Open Sans"/>
                <a:cs typeface="Open Sans"/>
                <a:sym typeface="Open Sans"/>
              </a:rPr>
              <a:t>From Rs.7/day</a:t>
            </a:r>
            <a:endParaRPr sz="1467"/>
          </a:p>
        </p:txBody>
      </p:sp>
      <p:sp>
        <p:nvSpPr>
          <p:cNvPr id="1301" name="Google Shape;1301;p69"/>
          <p:cNvSpPr txBox="1"/>
          <p:nvPr/>
        </p:nvSpPr>
        <p:spPr>
          <a:xfrm>
            <a:off x="5877496" y="3325877"/>
            <a:ext cx="500400" cy="276959"/>
          </a:xfrm>
          <a:prstGeom prst="rect">
            <a:avLst/>
          </a:prstGeom>
          <a:noFill/>
          <a:ln>
            <a:noFill/>
          </a:ln>
        </p:spPr>
        <p:txBody>
          <a:bodyPr spcFirstLastPara="1" wrap="square" lIns="91433" tIns="45700" rIns="91433" bIns="45700" anchor="t" anchorCtr="0">
            <a:spAutoFit/>
          </a:bodyPr>
          <a:lstStyle/>
          <a:p>
            <a:pPr algn="ctr"/>
            <a:r>
              <a:rPr lang="en" sz="1200">
                <a:solidFill>
                  <a:schemeClr val="lt1"/>
                </a:solidFill>
                <a:latin typeface="Poppins Medium"/>
                <a:ea typeface="Poppins Medium"/>
                <a:cs typeface="Poppins Medium"/>
                <a:sym typeface="Poppins Medium"/>
              </a:rPr>
              <a:t>Mini</a:t>
            </a:r>
            <a:endParaRPr sz="1467"/>
          </a:p>
        </p:txBody>
      </p:sp>
      <p:cxnSp>
        <p:nvCxnSpPr>
          <p:cNvPr id="1302" name="Google Shape;1302;p69"/>
          <p:cNvCxnSpPr/>
          <p:nvPr/>
        </p:nvCxnSpPr>
        <p:spPr>
          <a:xfrm>
            <a:off x="3287713" y="3958031"/>
            <a:ext cx="8496400" cy="0"/>
          </a:xfrm>
          <a:prstGeom prst="straightConnector1">
            <a:avLst/>
          </a:prstGeom>
          <a:noFill/>
          <a:ln w="9525" cap="flat" cmpd="sng">
            <a:solidFill>
              <a:schemeClr val="lt1">
                <a:alpha val="34900"/>
              </a:schemeClr>
            </a:solidFill>
            <a:prstDash val="solid"/>
            <a:miter lim="800000"/>
            <a:headEnd type="none" w="sm" len="sm"/>
            <a:tailEnd type="none" w="sm" len="sm"/>
          </a:ln>
        </p:spPr>
      </p:cxnSp>
      <p:sp>
        <p:nvSpPr>
          <p:cNvPr id="1303" name="Google Shape;1303;p69"/>
          <p:cNvSpPr txBox="1"/>
          <p:nvPr/>
        </p:nvSpPr>
        <p:spPr>
          <a:xfrm>
            <a:off x="7975011" y="5045134"/>
            <a:ext cx="6656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10k songs</a:t>
            </a:r>
            <a:endParaRPr sz="800">
              <a:solidFill>
                <a:schemeClr val="lt1"/>
              </a:solidFill>
              <a:latin typeface="Open Sans"/>
              <a:ea typeface="Open Sans"/>
              <a:cs typeface="Open Sans"/>
              <a:sym typeface="Open Sans"/>
            </a:endParaRPr>
          </a:p>
        </p:txBody>
      </p:sp>
      <p:sp>
        <p:nvSpPr>
          <p:cNvPr id="1304" name="Google Shape;1304;p69"/>
          <p:cNvSpPr txBox="1"/>
          <p:nvPr/>
        </p:nvSpPr>
        <p:spPr>
          <a:xfrm>
            <a:off x="7995848" y="5505763"/>
            <a:ext cx="6240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5 devices</a:t>
            </a:r>
            <a:endParaRPr sz="800">
              <a:solidFill>
                <a:schemeClr val="lt1"/>
              </a:solidFill>
              <a:latin typeface="Open Sans"/>
              <a:ea typeface="Open Sans"/>
              <a:cs typeface="Open Sans"/>
              <a:sym typeface="Open Sans"/>
            </a:endParaRPr>
          </a:p>
        </p:txBody>
      </p:sp>
      <p:sp>
        <p:nvSpPr>
          <p:cNvPr id="1305" name="Google Shape;1305;p69"/>
          <p:cNvSpPr txBox="1"/>
          <p:nvPr/>
        </p:nvSpPr>
        <p:spPr>
          <a:xfrm>
            <a:off x="7779441" y="3555638"/>
            <a:ext cx="1056800" cy="420716"/>
          </a:xfrm>
          <a:prstGeom prst="rect">
            <a:avLst/>
          </a:prstGeom>
          <a:noFill/>
          <a:ln>
            <a:noFill/>
          </a:ln>
        </p:spPr>
        <p:txBody>
          <a:bodyPr spcFirstLastPara="1" wrap="square" lIns="91433" tIns="45700" rIns="91433" bIns="45700" anchor="t" anchorCtr="0">
            <a:spAutoFit/>
          </a:bodyPr>
          <a:lstStyle/>
          <a:p>
            <a:pPr algn="ctr"/>
            <a:r>
              <a:rPr lang="en" sz="1067">
                <a:solidFill>
                  <a:schemeClr val="lt1"/>
                </a:solidFill>
                <a:latin typeface="Open Sans"/>
                <a:ea typeface="Open Sans"/>
                <a:cs typeface="Open Sans"/>
                <a:sym typeface="Open Sans"/>
              </a:rPr>
              <a:t>Rs. 117/month</a:t>
            </a:r>
            <a:endParaRPr sz="1467"/>
          </a:p>
        </p:txBody>
      </p:sp>
      <p:sp>
        <p:nvSpPr>
          <p:cNvPr id="1306" name="Google Shape;1306;p69"/>
          <p:cNvSpPr txBox="1"/>
          <p:nvPr/>
        </p:nvSpPr>
        <p:spPr>
          <a:xfrm>
            <a:off x="7835547" y="3325877"/>
            <a:ext cx="944400" cy="276959"/>
          </a:xfrm>
          <a:prstGeom prst="rect">
            <a:avLst/>
          </a:prstGeom>
          <a:noFill/>
          <a:ln>
            <a:noFill/>
          </a:ln>
        </p:spPr>
        <p:txBody>
          <a:bodyPr spcFirstLastPara="1" wrap="square" lIns="91433" tIns="45700" rIns="91433" bIns="45700" anchor="t" anchorCtr="0">
            <a:spAutoFit/>
          </a:bodyPr>
          <a:lstStyle/>
          <a:p>
            <a:pPr algn="ctr"/>
            <a:r>
              <a:rPr lang="en" sz="1200">
                <a:solidFill>
                  <a:schemeClr val="lt1"/>
                </a:solidFill>
                <a:latin typeface="Poppins Medium"/>
                <a:ea typeface="Poppins Medium"/>
                <a:cs typeface="Poppins Medium"/>
                <a:sym typeface="Poppins Medium"/>
              </a:rPr>
              <a:t>Individual</a:t>
            </a:r>
            <a:endParaRPr sz="1467"/>
          </a:p>
        </p:txBody>
      </p:sp>
      <p:sp>
        <p:nvSpPr>
          <p:cNvPr id="1307" name="Google Shape;1307;p69"/>
          <p:cNvSpPr txBox="1"/>
          <p:nvPr/>
        </p:nvSpPr>
        <p:spPr>
          <a:xfrm>
            <a:off x="10155077" y="5045134"/>
            <a:ext cx="6656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10k songs</a:t>
            </a:r>
            <a:endParaRPr sz="800">
              <a:solidFill>
                <a:schemeClr val="lt1"/>
              </a:solidFill>
              <a:latin typeface="Open Sans"/>
              <a:ea typeface="Open Sans"/>
              <a:cs typeface="Open Sans"/>
              <a:sym typeface="Open Sans"/>
            </a:endParaRPr>
          </a:p>
        </p:txBody>
      </p:sp>
      <p:sp>
        <p:nvSpPr>
          <p:cNvPr id="1308" name="Google Shape;1308;p69"/>
          <p:cNvSpPr txBox="1"/>
          <p:nvPr/>
        </p:nvSpPr>
        <p:spPr>
          <a:xfrm>
            <a:off x="9878563" y="5505763"/>
            <a:ext cx="1218800" cy="215403"/>
          </a:xfrm>
          <a:prstGeom prst="rect">
            <a:avLst/>
          </a:prstGeom>
          <a:noFill/>
          <a:ln>
            <a:noFill/>
          </a:ln>
        </p:spPr>
        <p:txBody>
          <a:bodyPr spcFirstLastPara="1" wrap="square" lIns="91433" tIns="45700" rIns="91433" bIns="45700" anchor="t" anchorCtr="0">
            <a:spAutoFit/>
          </a:bodyPr>
          <a:lstStyle/>
          <a:p>
            <a:pPr algn="ctr"/>
            <a:r>
              <a:rPr lang="en" sz="800">
                <a:solidFill>
                  <a:schemeClr val="lt1"/>
                </a:solidFill>
                <a:latin typeface="Open Sans"/>
                <a:ea typeface="Open Sans"/>
                <a:cs typeface="Open Sans"/>
                <a:sym typeface="Open Sans"/>
              </a:rPr>
              <a:t>5 devices per account</a:t>
            </a:r>
            <a:endParaRPr sz="800">
              <a:solidFill>
                <a:schemeClr val="lt1"/>
              </a:solidFill>
              <a:latin typeface="Open Sans"/>
              <a:ea typeface="Open Sans"/>
              <a:cs typeface="Open Sans"/>
              <a:sym typeface="Open Sans"/>
            </a:endParaRPr>
          </a:p>
        </p:txBody>
      </p:sp>
      <p:sp>
        <p:nvSpPr>
          <p:cNvPr id="1309" name="Google Shape;1309;p69"/>
          <p:cNvSpPr txBox="1"/>
          <p:nvPr/>
        </p:nvSpPr>
        <p:spPr>
          <a:xfrm>
            <a:off x="9959508" y="3555638"/>
            <a:ext cx="1056800" cy="420716"/>
          </a:xfrm>
          <a:prstGeom prst="rect">
            <a:avLst/>
          </a:prstGeom>
          <a:noFill/>
          <a:ln>
            <a:noFill/>
          </a:ln>
        </p:spPr>
        <p:txBody>
          <a:bodyPr spcFirstLastPara="1" wrap="square" lIns="91433" tIns="45700" rIns="91433" bIns="45700" anchor="t" anchorCtr="0">
            <a:spAutoFit/>
          </a:bodyPr>
          <a:lstStyle/>
          <a:p>
            <a:pPr algn="ctr"/>
            <a:r>
              <a:rPr lang="en" sz="1067">
                <a:solidFill>
                  <a:schemeClr val="lt1"/>
                </a:solidFill>
                <a:latin typeface="Open Sans"/>
                <a:ea typeface="Open Sans"/>
                <a:cs typeface="Open Sans"/>
                <a:sym typeface="Open Sans"/>
              </a:rPr>
              <a:t>Rs. 149/month</a:t>
            </a:r>
            <a:endParaRPr sz="1467"/>
          </a:p>
        </p:txBody>
      </p:sp>
      <p:sp>
        <p:nvSpPr>
          <p:cNvPr id="1310" name="Google Shape;1310;p69"/>
          <p:cNvSpPr txBox="1"/>
          <p:nvPr/>
        </p:nvSpPr>
        <p:spPr>
          <a:xfrm>
            <a:off x="10242439" y="3325877"/>
            <a:ext cx="490800" cy="276959"/>
          </a:xfrm>
          <a:prstGeom prst="rect">
            <a:avLst/>
          </a:prstGeom>
          <a:noFill/>
          <a:ln>
            <a:noFill/>
          </a:ln>
        </p:spPr>
        <p:txBody>
          <a:bodyPr spcFirstLastPara="1" wrap="square" lIns="91433" tIns="45700" rIns="91433" bIns="45700" anchor="t" anchorCtr="0">
            <a:spAutoFit/>
          </a:bodyPr>
          <a:lstStyle/>
          <a:p>
            <a:pPr algn="ctr"/>
            <a:r>
              <a:rPr lang="en" sz="1200">
                <a:solidFill>
                  <a:schemeClr val="lt1"/>
                </a:solidFill>
                <a:latin typeface="Poppins Medium"/>
                <a:ea typeface="Poppins Medium"/>
                <a:cs typeface="Poppins Medium"/>
                <a:sym typeface="Poppins Medium"/>
              </a:rPr>
              <a:t>Duo</a:t>
            </a:r>
            <a:endParaRPr sz="1467"/>
          </a:p>
        </p:txBody>
      </p:sp>
      <p:pic>
        <p:nvPicPr>
          <p:cNvPr id="1311" name="Google Shape;1311;p69" descr="Checkmark outline"/>
          <p:cNvPicPr preferRelativeResize="0"/>
          <p:nvPr/>
        </p:nvPicPr>
        <p:blipFill rotWithShape="1">
          <a:blip r:embed="rId3">
            <a:alphaModFix/>
          </a:blip>
          <a:srcRect t="59" b="49"/>
          <a:stretch/>
        </p:blipFill>
        <p:spPr>
          <a:xfrm>
            <a:off x="8216151" y="4143864"/>
            <a:ext cx="183293" cy="183293"/>
          </a:xfrm>
          <a:custGeom>
            <a:avLst/>
            <a:gdLst/>
            <a:ahLst/>
            <a:cxnLst/>
            <a:rect l="l" t="t" r="r" b="b"/>
            <a:pathLst>
              <a:path w="1409944" h="1409944" extrusionOk="0">
                <a:moveTo>
                  <a:pt x="0" y="0"/>
                </a:moveTo>
                <a:lnTo>
                  <a:pt x="1409944" y="0"/>
                </a:lnTo>
                <a:lnTo>
                  <a:pt x="1409944" y="1409944"/>
                </a:lnTo>
                <a:lnTo>
                  <a:pt x="0" y="1409944"/>
                </a:lnTo>
                <a:close/>
              </a:path>
            </a:pathLst>
          </a:custGeom>
          <a:noFill/>
          <a:ln>
            <a:noFill/>
          </a:ln>
        </p:spPr>
      </p:pic>
      <p:pic>
        <p:nvPicPr>
          <p:cNvPr id="1312" name="Google Shape;1312;p69" descr="Checkmark outline"/>
          <p:cNvPicPr preferRelativeResize="0"/>
          <p:nvPr/>
        </p:nvPicPr>
        <p:blipFill rotWithShape="1">
          <a:blip r:embed="rId3">
            <a:alphaModFix/>
          </a:blip>
          <a:srcRect t="59" b="49"/>
          <a:stretch/>
        </p:blipFill>
        <p:spPr>
          <a:xfrm>
            <a:off x="10396218" y="4143864"/>
            <a:ext cx="183293" cy="183293"/>
          </a:xfrm>
          <a:custGeom>
            <a:avLst/>
            <a:gdLst/>
            <a:ahLst/>
            <a:cxnLst/>
            <a:rect l="l" t="t" r="r" b="b"/>
            <a:pathLst>
              <a:path w="1409944" h="1409944" extrusionOk="0">
                <a:moveTo>
                  <a:pt x="0" y="0"/>
                </a:moveTo>
                <a:lnTo>
                  <a:pt x="1409944" y="0"/>
                </a:lnTo>
                <a:lnTo>
                  <a:pt x="1409944" y="1409944"/>
                </a:lnTo>
                <a:lnTo>
                  <a:pt x="0" y="1409944"/>
                </a:lnTo>
                <a:close/>
              </a:path>
            </a:pathLst>
          </a:custGeom>
          <a:noFill/>
          <a:ln>
            <a:noFill/>
          </a:ln>
        </p:spPr>
      </p:pic>
      <p:pic>
        <p:nvPicPr>
          <p:cNvPr id="1313" name="Google Shape;1313;p69" descr="Checkmark outline"/>
          <p:cNvPicPr preferRelativeResize="0"/>
          <p:nvPr/>
        </p:nvPicPr>
        <p:blipFill rotWithShape="1">
          <a:blip r:embed="rId3">
            <a:alphaModFix/>
          </a:blip>
          <a:srcRect t="59" b="49"/>
          <a:stretch/>
        </p:blipFill>
        <p:spPr>
          <a:xfrm>
            <a:off x="6036083" y="4621368"/>
            <a:ext cx="183293" cy="183293"/>
          </a:xfrm>
          <a:custGeom>
            <a:avLst/>
            <a:gdLst/>
            <a:ahLst/>
            <a:cxnLst/>
            <a:rect l="l" t="t" r="r" b="b"/>
            <a:pathLst>
              <a:path w="1409944" h="1409944" extrusionOk="0">
                <a:moveTo>
                  <a:pt x="0" y="0"/>
                </a:moveTo>
                <a:lnTo>
                  <a:pt x="1409944" y="0"/>
                </a:lnTo>
                <a:lnTo>
                  <a:pt x="1409944" y="1409944"/>
                </a:lnTo>
                <a:lnTo>
                  <a:pt x="0" y="1409944"/>
                </a:lnTo>
                <a:close/>
              </a:path>
            </a:pathLst>
          </a:custGeom>
          <a:noFill/>
          <a:ln>
            <a:noFill/>
          </a:ln>
        </p:spPr>
      </p:pic>
      <p:pic>
        <p:nvPicPr>
          <p:cNvPr id="1314" name="Google Shape;1314;p69" descr="Checkmark outline"/>
          <p:cNvPicPr preferRelativeResize="0"/>
          <p:nvPr/>
        </p:nvPicPr>
        <p:blipFill rotWithShape="1">
          <a:blip r:embed="rId3">
            <a:alphaModFix/>
          </a:blip>
          <a:srcRect t="59" b="49"/>
          <a:stretch/>
        </p:blipFill>
        <p:spPr>
          <a:xfrm>
            <a:off x="8216151" y="4621368"/>
            <a:ext cx="183293" cy="183293"/>
          </a:xfrm>
          <a:custGeom>
            <a:avLst/>
            <a:gdLst/>
            <a:ahLst/>
            <a:cxnLst/>
            <a:rect l="l" t="t" r="r" b="b"/>
            <a:pathLst>
              <a:path w="1409944" h="1409944" extrusionOk="0">
                <a:moveTo>
                  <a:pt x="0" y="0"/>
                </a:moveTo>
                <a:lnTo>
                  <a:pt x="1409944" y="0"/>
                </a:lnTo>
                <a:lnTo>
                  <a:pt x="1409944" y="1409944"/>
                </a:lnTo>
                <a:lnTo>
                  <a:pt x="0" y="1409944"/>
                </a:lnTo>
                <a:close/>
              </a:path>
            </a:pathLst>
          </a:custGeom>
          <a:noFill/>
          <a:ln>
            <a:noFill/>
          </a:ln>
        </p:spPr>
      </p:pic>
      <p:pic>
        <p:nvPicPr>
          <p:cNvPr id="1315" name="Google Shape;1315;p69" descr="Checkmark outline"/>
          <p:cNvPicPr preferRelativeResize="0"/>
          <p:nvPr/>
        </p:nvPicPr>
        <p:blipFill rotWithShape="1">
          <a:blip r:embed="rId3">
            <a:alphaModFix/>
          </a:blip>
          <a:srcRect t="59" b="49"/>
          <a:stretch/>
        </p:blipFill>
        <p:spPr>
          <a:xfrm>
            <a:off x="10396218" y="4621368"/>
            <a:ext cx="183293" cy="183293"/>
          </a:xfrm>
          <a:custGeom>
            <a:avLst/>
            <a:gdLst/>
            <a:ahLst/>
            <a:cxnLst/>
            <a:rect l="l" t="t" r="r" b="b"/>
            <a:pathLst>
              <a:path w="1409944" h="1409944" extrusionOk="0">
                <a:moveTo>
                  <a:pt x="0" y="0"/>
                </a:moveTo>
                <a:lnTo>
                  <a:pt x="1409944" y="0"/>
                </a:lnTo>
                <a:lnTo>
                  <a:pt x="1409944" y="1409944"/>
                </a:lnTo>
                <a:lnTo>
                  <a:pt x="0" y="1409944"/>
                </a:lnTo>
                <a:close/>
              </a:path>
            </a:pathLst>
          </a:custGeom>
          <a:noFill/>
          <a:ln>
            <a:noFill/>
          </a:ln>
        </p:spPr>
      </p:pic>
      <p:sp>
        <p:nvSpPr>
          <p:cNvPr id="1316" name="Google Shape;1316;p69">
            <a:hlinkClick r:id="rId4" action="ppaction://hlinksldjump"/>
          </p:cNvPr>
          <p:cNvSpPr txBox="1"/>
          <p:nvPr/>
        </p:nvSpPr>
        <p:spPr>
          <a:xfrm>
            <a:off x="869323" y="845771"/>
            <a:ext cx="918800" cy="276959"/>
          </a:xfrm>
          <a:prstGeom prst="rect">
            <a:avLst/>
          </a:prstGeom>
          <a:noFill/>
          <a:ln>
            <a:noFill/>
          </a:ln>
        </p:spPr>
        <p:txBody>
          <a:bodyPr spcFirstLastPara="1" wrap="square" lIns="91433" tIns="45700" rIns="91433" bIns="45700" anchor="t" anchorCtr="0">
            <a:spAutoFit/>
          </a:bodyPr>
          <a:lstStyle/>
          <a:p>
            <a:r>
              <a:rPr lang="en" sz="1200">
                <a:solidFill>
                  <a:srgbClr val="B4B5B2"/>
                </a:solidFill>
                <a:latin typeface="Poppins Medium"/>
                <a:ea typeface="Poppins Medium"/>
                <a:cs typeface="Poppins Medium"/>
                <a:sym typeface="Poppins Medium"/>
              </a:rPr>
              <a:t>Welcome</a:t>
            </a:r>
            <a:endParaRPr sz="1467"/>
          </a:p>
        </p:txBody>
      </p:sp>
      <p:sp>
        <p:nvSpPr>
          <p:cNvPr id="1317" name="Google Shape;1317;p69">
            <a:hlinkClick r:id="rId4" action="ppaction://hlinksldjump"/>
          </p:cNvPr>
          <p:cNvSpPr/>
          <p:nvPr/>
        </p:nvSpPr>
        <p:spPr>
          <a:xfrm>
            <a:off x="400079" y="837920"/>
            <a:ext cx="205269" cy="203977"/>
          </a:xfrm>
          <a:custGeom>
            <a:avLst/>
            <a:gdLst/>
            <a:ahLst/>
            <a:cxnLst/>
            <a:rect l="l" t="t" r="r" b="b"/>
            <a:pathLst>
              <a:path w="535484" h="532115" extrusionOk="0">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18" name="Google Shape;1318;p69">
            <a:hlinkClick r:id="rId4" action="ppaction://hlinksldjump"/>
          </p:cNvPr>
          <p:cNvSpPr txBox="1"/>
          <p:nvPr/>
        </p:nvSpPr>
        <p:spPr>
          <a:xfrm>
            <a:off x="869323" y="1302705"/>
            <a:ext cx="878800" cy="276959"/>
          </a:xfrm>
          <a:prstGeom prst="rect">
            <a:avLst/>
          </a:prstGeom>
          <a:noFill/>
          <a:ln>
            <a:noFill/>
          </a:ln>
        </p:spPr>
        <p:txBody>
          <a:bodyPr spcFirstLastPara="1" wrap="square" lIns="91433" tIns="45700" rIns="91433" bIns="45700" anchor="t" anchorCtr="0">
            <a:spAutoFit/>
          </a:bodyPr>
          <a:lstStyle/>
          <a:p>
            <a:r>
              <a:rPr lang="en" sz="1200">
                <a:solidFill>
                  <a:srgbClr val="B4B5B2"/>
                </a:solidFill>
                <a:latin typeface="Poppins Medium"/>
                <a:ea typeface="Poppins Medium"/>
                <a:cs typeface="Poppins Medium"/>
                <a:sym typeface="Poppins Medium"/>
              </a:rPr>
              <a:t>About Us</a:t>
            </a:r>
            <a:endParaRPr sz="1467"/>
          </a:p>
        </p:txBody>
      </p:sp>
      <p:sp>
        <p:nvSpPr>
          <p:cNvPr id="1319" name="Google Shape;1319;p69">
            <a:hlinkClick r:id="rId4" action="ppaction://hlinksldjump"/>
          </p:cNvPr>
          <p:cNvSpPr/>
          <p:nvPr/>
        </p:nvSpPr>
        <p:spPr>
          <a:xfrm>
            <a:off x="405479" y="1294855"/>
            <a:ext cx="202077" cy="209244"/>
          </a:xfrm>
          <a:custGeom>
            <a:avLst/>
            <a:gdLst/>
            <a:ahLst/>
            <a:cxnLst/>
            <a:rect l="l" t="t" r="r" b="b"/>
            <a:pathLst>
              <a:path w="3788950" h="3923333" extrusionOk="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20" name="Google Shape;1320;p69">
            <a:hlinkClick r:id="rId5" action="ppaction://hlinksldjump"/>
          </p:cNvPr>
          <p:cNvSpPr txBox="1"/>
          <p:nvPr/>
        </p:nvSpPr>
        <p:spPr>
          <a:xfrm>
            <a:off x="869323" y="1751790"/>
            <a:ext cx="1071200" cy="276959"/>
          </a:xfrm>
          <a:prstGeom prst="rect">
            <a:avLst/>
          </a:prstGeom>
          <a:noFill/>
          <a:ln>
            <a:noFill/>
          </a:ln>
        </p:spPr>
        <p:txBody>
          <a:bodyPr spcFirstLastPara="1" wrap="square" lIns="91433" tIns="45700" rIns="91433" bIns="45700" anchor="t" anchorCtr="0">
            <a:spAutoFit/>
          </a:bodyPr>
          <a:lstStyle/>
          <a:p>
            <a:r>
              <a:rPr lang="en" sz="1200">
                <a:solidFill>
                  <a:srgbClr val="B4B5B2"/>
                </a:solidFill>
                <a:latin typeface="Poppins Medium"/>
                <a:ea typeface="Poppins Medium"/>
                <a:cs typeface="Poppins Medium"/>
                <a:sym typeface="Poppins Medium"/>
              </a:rPr>
              <a:t>Our  Teams</a:t>
            </a:r>
            <a:endParaRPr sz="1467"/>
          </a:p>
        </p:txBody>
      </p:sp>
      <p:grpSp>
        <p:nvGrpSpPr>
          <p:cNvPr id="1321" name="Google Shape;1321;p69"/>
          <p:cNvGrpSpPr/>
          <p:nvPr/>
        </p:nvGrpSpPr>
        <p:grpSpPr>
          <a:xfrm>
            <a:off x="431321" y="1764517"/>
            <a:ext cx="177883" cy="206003"/>
            <a:chOff x="431322" y="1764517"/>
            <a:chExt cx="177883" cy="206002"/>
          </a:xfrm>
        </p:grpSpPr>
        <p:sp>
          <p:nvSpPr>
            <p:cNvPr id="1322" name="Google Shape;1322;p69">
              <a:hlinkClick r:id="rId5" action="ppaction://hlinksldjump"/>
            </p:cNvPr>
            <p:cNvSpPr/>
            <p:nvPr/>
          </p:nvSpPr>
          <p:spPr>
            <a:xfrm>
              <a:off x="431322"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23" name="Google Shape;1323;p69">
              <a:hlinkClick r:id="rId5" action="ppaction://hlinksldjump"/>
            </p:cNvPr>
            <p:cNvSpPr/>
            <p:nvPr/>
          </p:nvSpPr>
          <p:spPr>
            <a:xfrm>
              <a:off x="469291" y="1765205"/>
              <a:ext cx="16048" cy="204882"/>
            </a:xfrm>
            <a:custGeom>
              <a:avLst/>
              <a:gdLst/>
              <a:ahLst/>
              <a:cxnLst/>
              <a:rect l="l" t="t" r="r" b="b"/>
              <a:pathLst>
                <a:path w="84464" h="1078327" extrusionOk="0">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24" name="Google Shape;1324;p69">
              <a:hlinkClick r:id="rId5" action="ppaction://hlinksldjump"/>
            </p:cNvPr>
            <p:cNvSpPr/>
            <p:nvPr/>
          </p:nvSpPr>
          <p:spPr>
            <a:xfrm>
              <a:off x="509599" y="1764517"/>
              <a:ext cx="99606" cy="206002"/>
            </a:xfrm>
            <a:custGeom>
              <a:avLst/>
              <a:gdLst/>
              <a:ahLst/>
              <a:cxnLst/>
              <a:rect l="l" t="t" r="r" b="b"/>
              <a:pathLst>
                <a:path w="524241" h="1084222" extrusionOk="0">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29" name="Google Shape;1329;p69"/>
          <p:cNvGrpSpPr/>
          <p:nvPr/>
        </p:nvGrpSpPr>
        <p:grpSpPr>
          <a:xfrm>
            <a:off x="431337" y="2210576"/>
            <a:ext cx="203692" cy="203692"/>
            <a:chOff x="431321" y="3254199"/>
            <a:chExt cx="265500" cy="265500"/>
          </a:xfrm>
        </p:grpSpPr>
        <p:sp>
          <p:nvSpPr>
            <p:cNvPr id="1330" name="Google Shape;1330;p69">
              <a:hlinkClick r:id="rId6" action="ppaction://hlinksldjump"/>
            </p:cNvPr>
            <p:cNvSpPr/>
            <p:nvPr/>
          </p:nvSpPr>
          <p:spPr>
            <a:xfrm>
              <a:off x="431321" y="3254199"/>
              <a:ext cx="265500" cy="265500"/>
            </a:xfrm>
            <a:prstGeom prst="roundRect">
              <a:avLst>
                <a:gd name="adj" fmla="val 12600"/>
              </a:avLst>
            </a:prstGeom>
            <a:gradFill>
              <a:gsLst>
                <a:gs pos="0">
                  <a:srgbClr val="4224B0"/>
                </a:gs>
                <a:gs pos="11000">
                  <a:srgbClr val="4224B0"/>
                </a:gs>
                <a:gs pos="100000">
                  <a:srgbClr val="7F93A0"/>
                </a:gs>
              </a:gsLst>
              <a:lin ang="2700006" scaled="0"/>
            </a:gra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331" name="Google Shape;1331;p69" descr="Heart with solid fill">
              <a:hlinkClick r:id="rId6" action="ppaction://hlinksldjump"/>
            </p:cNvPr>
            <p:cNvSpPr/>
            <p:nvPr/>
          </p:nvSpPr>
          <p:spPr>
            <a:xfrm>
              <a:off x="498181" y="3324518"/>
              <a:ext cx="131159" cy="124273"/>
            </a:xfrm>
            <a:custGeom>
              <a:avLst/>
              <a:gdLst/>
              <a:ahLst/>
              <a:cxnLst/>
              <a:rect l="l" t="t" r="r" b="b"/>
              <a:pathLst>
                <a:path w="647700" h="613696" extrusionOk="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sp>
        <p:nvSpPr>
          <p:cNvPr id="1332" name="Google Shape;1332;p69">
            <a:hlinkClick r:id="rId6" action="ppaction://hlinksldjump"/>
          </p:cNvPr>
          <p:cNvSpPr txBox="1"/>
          <p:nvPr/>
        </p:nvSpPr>
        <p:spPr>
          <a:xfrm>
            <a:off x="869323" y="2185268"/>
            <a:ext cx="1148000" cy="276959"/>
          </a:xfrm>
          <a:prstGeom prst="rect">
            <a:avLst/>
          </a:prstGeom>
          <a:noFill/>
          <a:ln>
            <a:noFill/>
          </a:ln>
        </p:spPr>
        <p:txBody>
          <a:bodyPr spcFirstLastPara="1" wrap="square" lIns="91433" tIns="45700" rIns="91433" bIns="45700" anchor="t" anchorCtr="0">
            <a:spAutoFit/>
          </a:bodyPr>
          <a:lstStyle/>
          <a:p>
            <a:r>
              <a:rPr lang="en" sz="1200" dirty="0">
                <a:solidFill>
                  <a:srgbClr val="B4B5B2"/>
                </a:solidFill>
                <a:latin typeface="Poppins Medium"/>
                <a:ea typeface="Poppins Medium"/>
                <a:cs typeface="Poppins Medium"/>
                <a:sym typeface="Poppins Medium"/>
              </a:rPr>
              <a:t>Our Services</a:t>
            </a:r>
            <a:endParaRPr sz="1467" dirty="0"/>
          </a:p>
        </p:txBody>
      </p:sp>
      <p:cxnSp>
        <p:nvCxnSpPr>
          <p:cNvPr id="1333" name="Google Shape;1333;p69"/>
          <p:cNvCxnSpPr/>
          <p:nvPr/>
        </p:nvCxnSpPr>
        <p:spPr>
          <a:xfrm>
            <a:off x="337523" y="3203103"/>
            <a:ext cx="2333600" cy="0"/>
          </a:xfrm>
          <a:prstGeom prst="straightConnector1">
            <a:avLst/>
          </a:prstGeom>
          <a:noFill/>
          <a:ln w="9525" cap="flat" cmpd="sng">
            <a:solidFill>
              <a:srgbClr val="555554"/>
            </a:solidFill>
            <a:prstDash val="solid"/>
            <a:miter lim="800000"/>
            <a:headEnd type="none" w="sm" len="sm"/>
            <a:tailEnd type="none" w="sm" len="sm"/>
          </a:ln>
        </p:spPr>
      </p:cxnSp>
      <p:sp>
        <p:nvSpPr>
          <p:cNvPr id="1348" name="Google Shape;1348;p69"/>
          <p:cNvSpPr/>
          <p:nvPr/>
        </p:nvSpPr>
        <p:spPr>
          <a:xfrm>
            <a:off x="3273896" y="1162071"/>
            <a:ext cx="1406000" cy="1406000"/>
          </a:xfrm>
          <a:prstGeom prst="roundRect">
            <a:avLst>
              <a:gd name="adj" fmla="val 4975"/>
            </a:avLst>
          </a:prstGeom>
          <a:solidFill>
            <a:srgbClr val="282828"/>
          </a:solidFill>
          <a:ln>
            <a:noFill/>
          </a:ln>
          <a:effectLst>
            <a:outerShdw blurRad="127000" dist="38100" dir="2700000" algn="tl" rotWithShape="0">
              <a:srgbClr val="000000">
                <a:alpha val="60000"/>
              </a:srgbClr>
            </a:outerShdw>
          </a:effectLst>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pic>
        <p:nvPicPr>
          <p:cNvPr id="1349" name="Google Shape;1349;p69" descr="A close-up of several dollar bills&#10;&#10;Description automatically generated with medium confidence"/>
          <p:cNvPicPr preferRelativeResize="0">
            <a:picLocks noGrp="1"/>
          </p:cNvPicPr>
          <p:nvPr>
            <p:ph type="pic" idx="2"/>
          </p:nvPr>
        </p:nvPicPr>
        <p:blipFill rotWithShape="1">
          <a:blip r:embed="rId7">
            <a:alphaModFix/>
          </a:blip>
          <a:srcRect l="14634" r="14634"/>
          <a:stretch/>
        </p:blipFill>
        <p:spPr>
          <a:xfrm>
            <a:off x="3273897" y="1162071"/>
            <a:ext cx="1406055" cy="1406055"/>
          </a:xfrm>
          <a:prstGeom prst="rect">
            <a:avLst/>
          </a:prstGeom>
          <a:noFill/>
          <a:ln>
            <a:noFill/>
          </a:ln>
        </p:spPr>
      </p:pic>
      <p:grpSp>
        <p:nvGrpSpPr>
          <p:cNvPr id="1350" name="Google Shape;1350;p69"/>
          <p:cNvGrpSpPr/>
          <p:nvPr/>
        </p:nvGrpSpPr>
        <p:grpSpPr>
          <a:xfrm>
            <a:off x="3257575" y="292065"/>
            <a:ext cx="297935" cy="297935"/>
            <a:chOff x="8892506" y="664914"/>
            <a:chExt cx="209400" cy="209400"/>
          </a:xfrm>
        </p:grpSpPr>
        <p:sp>
          <p:nvSpPr>
            <p:cNvPr id="1351" name="Google Shape;1351;p69">
              <a:hlinkClick r:id="" action="ppaction://hlinkshowjump?jump=previousslide"/>
            </p:cNvPr>
            <p:cNvSpPr/>
            <p:nvPr/>
          </p:nvSpPr>
          <p:spPr>
            <a:xfrm>
              <a:off x="8892506" y="664914"/>
              <a:ext cx="209400" cy="209400"/>
            </a:xfrm>
            <a:prstGeom prst="ellipse">
              <a:avLst/>
            </a:prstGeom>
            <a:solidFill>
              <a:srgbClr val="0A070E"/>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352" name="Google Shape;1352;p69" descr="Caret Left with solid fill">
              <a:hlinkClick r:id="" action="ppaction://hlinkshowjump?jump=previous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53" name="Google Shape;1353;p69"/>
          <p:cNvGrpSpPr/>
          <p:nvPr/>
        </p:nvGrpSpPr>
        <p:grpSpPr>
          <a:xfrm flipH="1">
            <a:off x="3666434" y="292065"/>
            <a:ext cx="297935" cy="297935"/>
            <a:chOff x="8892506" y="664914"/>
            <a:chExt cx="209400" cy="209400"/>
          </a:xfrm>
        </p:grpSpPr>
        <p:sp>
          <p:nvSpPr>
            <p:cNvPr id="1354" name="Google Shape;1354;p69">
              <a:hlinkClick r:id="" action="ppaction://hlinkshowjump?jump=nextslide"/>
            </p:cNvPr>
            <p:cNvSpPr/>
            <p:nvPr/>
          </p:nvSpPr>
          <p:spPr>
            <a:xfrm>
              <a:off x="8892506" y="664914"/>
              <a:ext cx="209400" cy="209400"/>
            </a:xfrm>
            <a:prstGeom prst="ellipse">
              <a:avLst/>
            </a:prstGeom>
            <a:solidFill>
              <a:srgbClr val="120D1A"/>
            </a:solidFill>
            <a:ln>
              <a:noFill/>
            </a:ln>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355" name="Google Shape;1355;p69" descr="Caret Left with solid fill">
              <a:hlinkClick r:id="" action="ppaction://hlinkshowjump?jump=nextslide"/>
            </p:cNvPr>
            <p:cNvSpPr/>
            <p:nvPr/>
          </p:nvSpPr>
          <p:spPr>
            <a:xfrm>
              <a:off x="8960350" y="717942"/>
              <a:ext cx="59580" cy="103609"/>
            </a:xfrm>
            <a:custGeom>
              <a:avLst/>
              <a:gdLst/>
              <a:ahLst/>
              <a:cxnLst/>
              <a:rect l="l" t="t" r="r" b="b"/>
              <a:pathLst>
                <a:path w="309505" h="538229" extrusionOk="0">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65"/>
        <p:cNvGrpSpPr/>
        <p:nvPr/>
      </p:nvGrpSpPr>
      <p:grpSpPr>
        <a:xfrm>
          <a:off x="0" y="0"/>
          <a:ext cx="0" cy="0"/>
          <a:chOff x="0" y="0"/>
          <a:chExt cx="0" cy="0"/>
        </a:xfrm>
      </p:grpSpPr>
      <p:sp>
        <p:nvSpPr>
          <p:cNvPr id="1366" name="Google Shape;1366;p71"/>
          <p:cNvSpPr txBox="1"/>
          <p:nvPr/>
        </p:nvSpPr>
        <p:spPr>
          <a:xfrm>
            <a:off x="640100" y="1969235"/>
            <a:ext cx="10107200" cy="1723508"/>
          </a:xfrm>
          <a:prstGeom prst="rect">
            <a:avLst/>
          </a:prstGeom>
          <a:noFill/>
          <a:ln>
            <a:noFill/>
          </a:ln>
        </p:spPr>
        <p:txBody>
          <a:bodyPr spcFirstLastPara="1" wrap="square" lIns="121900" tIns="121900" rIns="121900" bIns="121900" anchor="t" anchorCtr="0">
            <a:spAutoFit/>
          </a:bodyPr>
          <a:lstStyle/>
          <a:p>
            <a:pPr marL="609585" indent="-423323">
              <a:buClr>
                <a:schemeClr val="lt1"/>
              </a:buClr>
              <a:buSzPts val="1400"/>
              <a:buChar char="●"/>
            </a:pPr>
            <a:r>
              <a:rPr lang="en" sz="2400" u="sng" dirty="0">
                <a:solidFill>
                  <a:srgbClr val="1ED760"/>
                </a:solidFill>
                <a:hlinkClick r:id="rId3">
                  <a:extLst>
                    <a:ext uri="{A12FA001-AC4F-418D-AE19-62706E023703}">
                      <ahyp:hlinkClr xmlns:ahyp="http://schemas.microsoft.com/office/drawing/2018/hyperlinkcolor" val="tx"/>
                    </a:ext>
                  </a:extLst>
                </a:hlinkClick>
              </a:rPr>
              <a:t>https://www.usesignhouse.com/blog/spotify-stats</a:t>
            </a:r>
            <a:endParaRPr sz="2400" dirty="0">
              <a:solidFill>
                <a:srgbClr val="1ED760"/>
              </a:solidFill>
            </a:endParaRPr>
          </a:p>
          <a:p>
            <a:pPr marL="609585" indent="-423323">
              <a:buClr>
                <a:schemeClr val="lt1"/>
              </a:buClr>
              <a:buSzPts val="1400"/>
              <a:buChar char="●"/>
            </a:pPr>
            <a:r>
              <a:rPr lang="en" sz="2400" u="sng" dirty="0">
                <a:solidFill>
                  <a:srgbClr val="1ED760"/>
                </a:solidFill>
                <a:hlinkClick r:id="rId4">
                  <a:extLst>
                    <a:ext uri="{A12FA001-AC4F-418D-AE19-62706E023703}">
                      <ahyp:hlinkClr xmlns:ahyp="http://schemas.microsoft.com/office/drawing/2018/hyperlinkcolor" val="tx"/>
                    </a:ext>
                  </a:extLst>
                </a:hlinkClick>
              </a:rPr>
              <a:t>https://www.kaggle.com/code/somnath2/spotify-revenue-and-expense-analysis</a:t>
            </a:r>
            <a:endParaRPr sz="2400" dirty="0">
              <a:solidFill>
                <a:srgbClr val="1ED760"/>
              </a:solidFill>
            </a:endParaRPr>
          </a:p>
          <a:p>
            <a:pPr marL="609585" indent="-423323">
              <a:buClr>
                <a:schemeClr val="lt1"/>
              </a:buClr>
              <a:buSzPts val="1400"/>
              <a:buChar char="●"/>
            </a:pPr>
            <a:r>
              <a:rPr lang="en" sz="2400" u="sng" dirty="0">
                <a:solidFill>
                  <a:srgbClr val="1ED760"/>
                </a:solidFill>
                <a:hlinkClick r:id="rId5">
                  <a:extLst>
                    <a:ext uri="{A12FA001-AC4F-418D-AE19-62706E023703}">
                      <ahyp:hlinkClr xmlns:ahyp="http://schemas.microsoft.com/office/drawing/2018/hyperlinkcolor" val="tx"/>
                    </a:ext>
                  </a:extLst>
                </a:hlinkClick>
              </a:rPr>
              <a:t>https://www.searchlogistics.com/learn/statistics/spotify-statistics/</a:t>
            </a:r>
            <a:endParaRPr sz="2400" dirty="0">
              <a:solidFill>
                <a:srgbClr val="1ED760"/>
              </a:solidFill>
            </a:endParaRPr>
          </a:p>
        </p:txBody>
      </p:sp>
      <p:sp>
        <p:nvSpPr>
          <p:cNvPr id="1367" name="Google Shape;1367;p71"/>
          <p:cNvSpPr txBox="1"/>
          <p:nvPr/>
        </p:nvSpPr>
        <p:spPr>
          <a:xfrm>
            <a:off x="841233" y="1331968"/>
            <a:ext cx="8778400" cy="677068"/>
          </a:xfrm>
          <a:prstGeom prst="rect">
            <a:avLst/>
          </a:prstGeom>
          <a:noFill/>
          <a:ln>
            <a:noFill/>
          </a:ln>
        </p:spPr>
        <p:txBody>
          <a:bodyPr spcFirstLastPara="1" wrap="square" lIns="121900" tIns="121900" rIns="121900" bIns="121900" anchor="t" anchorCtr="0">
            <a:spAutoFit/>
          </a:bodyPr>
          <a:lstStyle/>
          <a:p>
            <a:r>
              <a:rPr lang="en" sz="2800">
                <a:solidFill>
                  <a:schemeClr val="lt1"/>
                </a:solidFill>
                <a:latin typeface="Calibri"/>
                <a:ea typeface="Calibri"/>
                <a:cs typeface="Calibri"/>
                <a:sym typeface="Calibri"/>
              </a:rPr>
              <a:t>References:</a:t>
            </a:r>
            <a:endParaRPr sz="2800">
              <a:solidFill>
                <a:schemeClr val="lt1"/>
              </a:solidFill>
              <a:latin typeface="Calibri"/>
              <a:ea typeface="Calibri"/>
              <a:cs typeface="Calibri"/>
              <a:sym typeface="Calibri"/>
            </a:endParaRPr>
          </a:p>
        </p:txBody>
      </p:sp>
    </p:spTree>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59"/>
        <p:cNvGrpSpPr/>
        <p:nvPr/>
      </p:nvGrpSpPr>
      <p:grpSpPr>
        <a:xfrm>
          <a:off x="0" y="0"/>
          <a:ext cx="0" cy="0"/>
          <a:chOff x="0" y="0"/>
          <a:chExt cx="0" cy="0"/>
        </a:xfrm>
      </p:grpSpPr>
      <p:sp>
        <p:nvSpPr>
          <p:cNvPr id="1360" name="Google Shape;1360;p70"/>
          <p:cNvSpPr txBox="1"/>
          <p:nvPr/>
        </p:nvSpPr>
        <p:spPr>
          <a:xfrm>
            <a:off x="3953427" y="2337145"/>
            <a:ext cx="4285147" cy="1015622"/>
          </a:xfrm>
          <a:prstGeom prst="rect">
            <a:avLst/>
          </a:prstGeom>
          <a:noFill/>
          <a:ln>
            <a:noFill/>
          </a:ln>
        </p:spPr>
        <p:txBody>
          <a:bodyPr spcFirstLastPara="1" wrap="square" lIns="91433" tIns="45700" rIns="91433" bIns="45700" anchor="t" anchorCtr="0">
            <a:spAutoFit/>
          </a:bodyPr>
          <a:lstStyle/>
          <a:p>
            <a:pPr algn="ctr"/>
            <a:r>
              <a:rPr lang="en" sz="6000">
                <a:solidFill>
                  <a:srgbClr val="1ED760"/>
                </a:solidFill>
                <a:latin typeface="Poppins SemiBold"/>
                <a:ea typeface="Poppins SemiBold"/>
                <a:cs typeface="Poppins SemiBold"/>
                <a:sym typeface="Poppins SemiBold"/>
              </a:rPr>
              <a:t>Thank You</a:t>
            </a:r>
            <a:endParaRPr sz="1467"/>
          </a:p>
        </p:txBody>
      </p:sp>
      <p:sp>
        <p:nvSpPr>
          <p:cNvPr id="1361" name="Google Shape;1361;p70"/>
          <p:cNvSpPr/>
          <p:nvPr/>
        </p:nvSpPr>
        <p:spPr>
          <a:xfrm>
            <a:off x="0" y="5689952"/>
            <a:ext cx="12192000" cy="1168889"/>
          </a:xfrm>
          <a:custGeom>
            <a:avLst/>
            <a:gdLst/>
            <a:ahLst/>
            <a:cxnLst/>
            <a:rect l="l" t="t" r="r" b="b"/>
            <a:pathLst>
              <a:path w="12192000" h="1168889" extrusionOk="0">
                <a:moveTo>
                  <a:pt x="0" y="0"/>
                </a:moveTo>
                <a:lnTo>
                  <a:pt x="12192000" y="0"/>
                </a:lnTo>
                <a:lnTo>
                  <a:pt x="12192000" y="1168890"/>
                </a:lnTo>
                <a:lnTo>
                  <a:pt x="0" y="1168890"/>
                </a:lnTo>
                <a:lnTo>
                  <a:pt x="0" y="0"/>
                </a:lnTo>
                <a:lnTo>
                  <a:pt x="0" y="0"/>
                </a:lnTo>
                <a:close/>
              </a:path>
            </a:pathLst>
          </a:custGeom>
          <a:solidFill>
            <a:srgbClr val="171717"/>
          </a:solidFill>
          <a:ln>
            <a:noFill/>
          </a:ln>
          <a:effectLst>
            <a:outerShdw blurRad="127000" dist="38100" dir="2700000" algn="tl" rotWithShape="0">
              <a:srgbClr val="000000">
                <a:alpha val="60000"/>
              </a:srgbClr>
            </a:outerShdw>
          </a:effectLst>
        </p:spPr>
        <p:txBody>
          <a:bodyPr spcFirstLastPara="1" wrap="square" lIns="91433" tIns="45700" rIns="91433" bIns="45700" anchor="ctr" anchorCtr="0">
            <a:noAutofit/>
          </a:bodyPr>
          <a:lstStyle/>
          <a:p>
            <a:pPr algn="ctr"/>
            <a:endParaRPr sz="1867">
              <a:solidFill>
                <a:schemeClr val="lt1"/>
              </a:solidFill>
              <a:latin typeface="Calibri"/>
              <a:ea typeface="Calibri"/>
              <a:cs typeface="Calibri"/>
              <a:sym typeface="Calibri"/>
            </a:endParaRPr>
          </a:p>
        </p:txBody>
      </p:sp>
      <p:sp>
        <p:nvSpPr>
          <p:cNvPr id="1362" name="Google Shape;1362;p70"/>
          <p:cNvSpPr/>
          <p:nvPr/>
        </p:nvSpPr>
        <p:spPr>
          <a:xfrm>
            <a:off x="422440" y="5873860"/>
            <a:ext cx="801144" cy="801144"/>
          </a:xfrm>
          <a:custGeom>
            <a:avLst/>
            <a:gdLst/>
            <a:ahLst/>
            <a:cxnLst/>
            <a:rect l="l" t="t" r="r" b="b"/>
            <a:pathLst>
              <a:path w="801144" h="801144" extrusionOk="0">
                <a:moveTo>
                  <a:pt x="0" y="0"/>
                </a:moveTo>
                <a:lnTo>
                  <a:pt x="801145" y="0"/>
                </a:lnTo>
                <a:lnTo>
                  <a:pt x="801145" y="801145"/>
                </a:lnTo>
                <a:lnTo>
                  <a:pt x="0" y="801145"/>
                </a:lnTo>
                <a:close/>
              </a:path>
            </a:pathLst>
          </a:custGeom>
          <a:solidFill>
            <a:srgbClr val="DDDFDA"/>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63" name="Google Shape;1363;p70"/>
          <p:cNvSpPr txBox="1"/>
          <p:nvPr/>
        </p:nvSpPr>
        <p:spPr>
          <a:xfrm>
            <a:off x="1295673" y="6281467"/>
            <a:ext cx="955711" cy="420716"/>
          </a:xfrm>
          <a:prstGeom prst="rect">
            <a:avLst/>
          </a:prstGeom>
          <a:noFill/>
          <a:ln>
            <a:noFill/>
          </a:ln>
        </p:spPr>
        <p:txBody>
          <a:bodyPr spcFirstLastPara="1" wrap="square" lIns="91433" tIns="45700" rIns="91433" bIns="45700" anchor="t" anchorCtr="0">
            <a:spAutoFit/>
          </a:bodyPr>
          <a:lstStyle/>
          <a:p>
            <a:r>
              <a:rPr lang="en" sz="1067">
                <a:solidFill>
                  <a:srgbClr val="A3A3A3"/>
                </a:solidFill>
                <a:latin typeface="Poppins"/>
                <a:ea typeface="Poppins"/>
                <a:cs typeface="Poppins"/>
                <a:sym typeface="Poppins"/>
              </a:rPr>
              <a:t>Final Project</a:t>
            </a:r>
            <a:endParaRPr sz="1467"/>
          </a:p>
        </p:txBody>
      </p:sp>
      <p:sp>
        <p:nvSpPr>
          <p:cNvPr id="1364" name="Google Shape;1364;p70"/>
          <p:cNvSpPr txBox="1"/>
          <p:nvPr/>
        </p:nvSpPr>
        <p:spPr>
          <a:xfrm>
            <a:off x="1291091" y="5986096"/>
            <a:ext cx="1910388" cy="276959"/>
          </a:xfrm>
          <a:prstGeom prst="rect">
            <a:avLst/>
          </a:prstGeom>
          <a:noFill/>
          <a:ln>
            <a:noFill/>
          </a:ln>
        </p:spPr>
        <p:txBody>
          <a:bodyPr spcFirstLastPara="1" wrap="square" lIns="91433" tIns="45700" rIns="91433" bIns="45700" anchor="t" anchorCtr="0">
            <a:spAutoFit/>
          </a:bodyPr>
          <a:lstStyle/>
          <a:p>
            <a:r>
              <a:rPr lang="en" sz="1200">
                <a:solidFill>
                  <a:srgbClr val="FFFFFF"/>
                </a:solidFill>
                <a:latin typeface="Poppins Medium"/>
                <a:ea typeface="Poppins Medium"/>
                <a:cs typeface="Poppins Medium"/>
                <a:sym typeface="Poppins Medium"/>
              </a:rPr>
              <a:t>Group-9</a:t>
            </a:r>
            <a:endParaRPr sz="1467"/>
          </a:p>
        </p:txBody>
      </p:sp>
      <p:grpSp>
        <p:nvGrpSpPr>
          <p:cNvPr id="1365" name="Google Shape;1365;p70"/>
          <p:cNvGrpSpPr/>
          <p:nvPr/>
        </p:nvGrpSpPr>
        <p:grpSpPr>
          <a:xfrm>
            <a:off x="3107582" y="6207328"/>
            <a:ext cx="141999" cy="134057"/>
            <a:chOff x="3193815" y="6207327"/>
            <a:chExt cx="141998" cy="134058"/>
          </a:xfrm>
        </p:grpSpPr>
        <p:sp>
          <p:nvSpPr>
            <p:cNvPr id="1366" name="Google Shape;1366;p70"/>
            <p:cNvSpPr/>
            <p:nvPr/>
          </p:nvSpPr>
          <p:spPr>
            <a:xfrm>
              <a:off x="3193815" y="6207327"/>
              <a:ext cx="141998" cy="134058"/>
            </a:xfrm>
            <a:custGeom>
              <a:avLst/>
              <a:gdLst/>
              <a:ahLst/>
              <a:cxnLst/>
              <a:rect l="l" t="t" r="r" b="b"/>
              <a:pathLst>
                <a:path w="141998" h="134058" extrusionOk="0">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67" name="Google Shape;1367;p70"/>
            <p:cNvSpPr/>
            <p:nvPr/>
          </p:nvSpPr>
          <p:spPr>
            <a:xfrm>
              <a:off x="3193815" y="6207327"/>
              <a:ext cx="141998" cy="134058"/>
            </a:xfrm>
            <a:custGeom>
              <a:avLst/>
              <a:gdLst/>
              <a:ahLst/>
              <a:cxnLst/>
              <a:rect l="l" t="t" r="r" b="b"/>
              <a:pathLst>
                <a:path w="141998" h="134058" extrusionOk="0">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w="9525" cap="flat" cmpd="sng">
              <a:solidFill>
                <a:srgbClr val="B4B5B2"/>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sp>
        <p:nvSpPr>
          <p:cNvPr id="1368" name="Google Shape;1368;p70"/>
          <p:cNvSpPr txBox="1"/>
          <p:nvPr/>
        </p:nvSpPr>
        <p:spPr>
          <a:xfrm>
            <a:off x="3997540" y="6425603"/>
            <a:ext cx="441147" cy="420716"/>
          </a:xfrm>
          <a:prstGeom prst="rect">
            <a:avLst/>
          </a:prstGeom>
          <a:noFill/>
          <a:ln>
            <a:noFill/>
          </a:ln>
        </p:spPr>
        <p:txBody>
          <a:bodyPr spcFirstLastPara="1" wrap="square" lIns="91433" tIns="45700" rIns="91433" bIns="45700" anchor="t" anchorCtr="0">
            <a:spAutoFit/>
          </a:bodyPr>
          <a:lstStyle/>
          <a:p>
            <a:r>
              <a:rPr lang="en" sz="1067">
                <a:solidFill>
                  <a:srgbClr val="A3A3A3"/>
                </a:solidFill>
                <a:latin typeface="Poppins"/>
                <a:ea typeface="Poppins"/>
                <a:cs typeface="Poppins"/>
                <a:sym typeface="Poppins"/>
              </a:rPr>
              <a:t>0:23</a:t>
            </a:r>
            <a:endParaRPr sz="1467"/>
          </a:p>
        </p:txBody>
      </p:sp>
      <p:sp>
        <p:nvSpPr>
          <p:cNvPr id="1369" name="Google Shape;1369;p70"/>
          <p:cNvSpPr txBox="1"/>
          <p:nvPr/>
        </p:nvSpPr>
        <p:spPr>
          <a:xfrm>
            <a:off x="8518661" y="6425603"/>
            <a:ext cx="511679" cy="420716"/>
          </a:xfrm>
          <a:prstGeom prst="rect">
            <a:avLst/>
          </a:prstGeom>
          <a:noFill/>
          <a:ln>
            <a:noFill/>
          </a:ln>
        </p:spPr>
        <p:txBody>
          <a:bodyPr spcFirstLastPara="1" wrap="square" lIns="91433" tIns="45700" rIns="91433" bIns="45700" anchor="t" anchorCtr="0">
            <a:spAutoFit/>
          </a:bodyPr>
          <a:lstStyle/>
          <a:p>
            <a:r>
              <a:rPr lang="en" sz="1067" dirty="0">
                <a:solidFill>
                  <a:srgbClr val="A3A3A3"/>
                </a:solidFill>
                <a:latin typeface="Poppins"/>
                <a:ea typeface="Poppins"/>
                <a:cs typeface="Poppins"/>
                <a:sym typeface="Poppins"/>
              </a:rPr>
              <a:t>-3:39</a:t>
            </a:r>
            <a:endParaRPr sz="1467" dirty="0"/>
          </a:p>
        </p:txBody>
      </p:sp>
      <p:grpSp>
        <p:nvGrpSpPr>
          <p:cNvPr id="1370" name="Google Shape;1370;p70"/>
          <p:cNvGrpSpPr/>
          <p:nvPr/>
        </p:nvGrpSpPr>
        <p:grpSpPr>
          <a:xfrm>
            <a:off x="4474933" y="6565988"/>
            <a:ext cx="4007480" cy="7633"/>
            <a:chOff x="4300409" y="6565987"/>
            <a:chExt cx="4007480" cy="7634"/>
          </a:xfrm>
        </p:grpSpPr>
        <p:sp>
          <p:nvSpPr>
            <p:cNvPr id="1371" name="Google Shape;1371;p70"/>
            <p:cNvSpPr/>
            <p:nvPr/>
          </p:nvSpPr>
          <p:spPr>
            <a:xfrm>
              <a:off x="4300409" y="6565987"/>
              <a:ext cx="4007480" cy="7634"/>
            </a:xfrm>
            <a:custGeom>
              <a:avLst/>
              <a:gdLst/>
              <a:ahLst/>
              <a:cxnLst/>
              <a:rect l="l" t="t" r="r" b="b"/>
              <a:pathLst>
                <a:path w="4007480" h="7634" extrusionOk="0">
                  <a:moveTo>
                    <a:pt x="0" y="0"/>
                  </a:moveTo>
                  <a:lnTo>
                    <a:pt x="4007481" y="0"/>
                  </a:lnTo>
                </a:path>
              </a:pathLst>
            </a:custGeom>
            <a:noFill/>
            <a:ln w="22900" cap="rnd" cmpd="sng">
              <a:solidFill>
                <a:srgbClr val="A3A3A3"/>
              </a:solidFill>
              <a:prstDash val="solid"/>
              <a:round/>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72" name="Google Shape;1372;p70"/>
            <p:cNvSpPr/>
            <p:nvPr/>
          </p:nvSpPr>
          <p:spPr>
            <a:xfrm>
              <a:off x="4300409" y="6565987"/>
              <a:ext cx="324992" cy="7634"/>
            </a:xfrm>
            <a:custGeom>
              <a:avLst/>
              <a:gdLst/>
              <a:ahLst/>
              <a:cxnLst/>
              <a:rect l="l" t="t" r="r" b="b"/>
              <a:pathLst>
                <a:path w="324992" h="7634" extrusionOk="0">
                  <a:moveTo>
                    <a:pt x="0" y="0"/>
                  </a:moveTo>
                  <a:lnTo>
                    <a:pt x="324993" y="0"/>
                  </a:lnTo>
                </a:path>
              </a:pathLst>
            </a:custGeom>
            <a:noFill/>
            <a:ln w="22900" cap="rnd" cmpd="sng">
              <a:solidFill>
                <a:srgbClr val="FFFFFF"/>
              </a:solidFill>
              <a:prstDash val="solid"/>
              <a:round/>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73" name="Google Shape;1373;p70"/>
          <p:cNvGrpSpPr/>
          <p:nvPr/>
        </p:nvGrpSpPr>
        <p:grpSpPr>
          <a:xfrm>
            <a:off x="6014977" y="5942567"/>
            <a:ext cx="1010457" cy="347287"/>
            <a:chOff x="5985836" y="6055175"/>
            <a:chExt cx="682813" cy="234678"/>
          </a:xfrm>
        </p:grpSpPr>
        <p:grpSp>
          <p:nvGrpSpPr>
            <p:cNvPr id="1374" name="Google Shape;1374;p70"/>
            <p:cNvGrpSpPr/>
            <p:nvPr/>
          </p:nvGrpSpPr>
          <p:grpSpPr>
            <a:xfrm>
              <a:off x="6209903" y="6055175"/>
              <a:ext cx="234678" cy="234678"/>
              <a:chOff x="6209903" y="6055175"/>
              <a:chExt cx="234678" cy="234678"/>
            </a:xfrm>
          </p:grpSpPr>
          <p:sp>
            <p:nvSpPr>
              <p:cNvPr id="1375" name="Google Shape;1375;p70"/>
              <p:cNvSpPr/>
              <p:nvPr/>
            </p:nvSpPr>
            <p:spPr>
              <a:xfrm>
                <a:off x="6209903" y="6055175"/>
                <a:ext cx="234678" cy="234678"/>
              </a:xfrm>
              <a:custGeom>
                <a:avLst/>
                <a:gdLst/>
                <a:ahLst/>
                <a:cxnLst/>
                <a:rect l="l" t="t" r="r" b="b"/>
                <a:pathLst>
                  <a:path w="234678" h="234678" extrusionOk="0">
                    <a:moveTo>
                      <a:pt x="234679" y="117339"/>
                    </a:moveTo>
                    <a:cubicBezTo>
                      <a:pt x="234679" y="182144"/>
                      <a:pt x="182144" y="234679"/>
                      <a:pt x="117339" y="234679"/>
                    </a:cubicBezTo>
                    <a:cubicBezTo>
                      <a:pt x="52535" y="234679"/>
                      <a:pt x="0" y="182144"/>
                      <a:pt x="0" y="117339"/>
                    </a:cubicBezTo>
                    <a:cubicBezTo>
                      <a:pt x="0" y="52535"/>
                      <a:pt x="52535" y="0"/>
                      <a:pt x="117339" y="0"/>
                    </a:cubicBezTo>
                    <a:cubicBezTo>
                      <a:pt x="182144" y="0"/>
                      <a:pt x="234679" y="52535"/>
                      <a:pt x="234679" y="117339"/>
                    </a:cubicBez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nvGrpSpPr>
              <p:cNvPr id="1376" name="Google Shape;1376;p70"/>
              <p:cNvGrpSpPr/>
              <p:nvPr/>
            </p:nvGrpSpPr>
            <p:grpSpPr>
              <a:xfrm>
                <a:off x="6289224" y="6120601"/>
                <a:ext cx="76037" cy="103750"/>
                <a:chOff x="6289224" y="6120601"/>
                <a:chExt cx="76037" cy="103750"/>
              </a:xfrm>
            </p:grpSpPr>
            <p:sp>
              <p:nvSpPr>
                <p:cNvPr id="1377" name="Google Shape;1377;p70"/>
                <p:cNvSpPr/>
                <p:nvPr/>
              </p:nvSpPr>
              <p:spPr>
                <a:xfrm>
                  <a:off x="6289224" y="6120601"/>
                  <a:ext cx="25345" cy="103750"/>
                </a:xfrm>
                <a:custGeom>
                  <a:avLst/>
                  <a:gdLst/>
                  <a:ahLst/>
                  <a:cxnLst/>
                  <a:rect l="l" t="t" r="r" b="b"/>
                  <a:pathLst>
                    <a:path w="25345" h="103750" extrusionOk="0">
                      <a:moveTo>
                        <a:pt x="0" y="0"/>
                      </a:moveTo>
                      <a:lnTo>
                        <a:pt x="25346" y="0"/>
                      </a:lnTo>
                      <a:lnTo>
                        <a:pt x="25346" y="103750"/>
                      </a:lnTo>
                      <a:lnTo>
                        <a:pt x="0" y="103750"/>
                      </a:lnTo>
                      <a:close/>
                    </a:path>
                  </a:pathLst>
                </a:custGeom>
                <a:solidFill>
                  <a:srgbClr val="000000"/>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78" name="Google Shape;1378;p70"/>
                <p:cNvSpPr/>
                <p:nvPr/>
              </p:nvSpPr>
              <p:spPr>
                <a:xfrm>
                  <a:off x="6339916" y="6120601"/>
                  <a:ext cx="25345" cy="103750"/>
                </a:xfrm>
                <a:custGeom>
                  <a:avLst/>
                  <a:gdLst/>
                  <a:ahLst/>
                  <a:cxnLst/>
                  <a:rect l="l" t="t" r="r" b="b"/>
                  <a:pathLst>
                    <a:path w="25345" h="103750" extrusionOk="0">
                      <a:moveTo>
                        <a:pt x="0" y="0"/>
                      </a:moveTo>
                      <a:lnTo>
                        <a:pt x="25346" y="0"/>
                      </a:lnTo>
                      <a:lnTo>
                        <a:pt x="25346" y="103750"/>
                      </a:lnTo>
                      <a:lnTo>
                        <a:pt x="0" y="103750"/>
                      </a:lnTo>
                      <a:close/>
                    </a:path>
                  </a:pathLst>
                </a:custGeom>
                <a:solidFill>
                  <a:srgbClr val="000000"/>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grpSp>
          <p:nvGrpSpPr>
            <p:cNvPr id="1379" name="Google Shape;1379;p70"/>
            <p:cNvGrpSpPr/>
            <p:nvPr/>
          </p:nvGrpSpPr>
          <p:grpSpPr>
            <a:xfrm>
              <a:off x="6565205" y="6114036"/>
              <a:ext cx="103444" cy="111613"/>
              <a:chOff x="6565205" y="6114036"/>
              <a:chExt cx="103444" cy="111613"/>
            </a:xfrm>
          </p:grpSpPr>
          <p:sp>
            <p:nvSpPr>
              <p:cNvPr id="1380" name="Google Shape;1380;p70"/>
              <p:cNvSpPr/>
              <p:nvPr/>
            </p:nvSpPr>
            <p:spPr>
              <a:xfrm>
                <a:off x="6565205" y="6114036"/>
                <a:ext cx="96650" cy="111613"/>
              </a:xfrm>
              <a:custGeom>
                <a:avLst/>
                <a:gdLst/>
                <a:ahLst/>
                <a:cxnLst/>
                <a:rect l="l" t="t" r="r" b="b"/>
                <a:pathLst>
                  <a:path w="96650" h="111613" extrusionOk="0">
                    <a:moveTo>
                      <a:pt x="96650" y="55807"/>
                    </a:moveTo>
                    <a:lnTo>
                      <a:pt x="0" y="0"/>
                    </a:lnTo>
                    <a:lnTo>
                      <a:pt x="0" y="111614"/>
                    </a:lnTo>
                    <a:lnTo>
                      <a:pt x="96650" y="55807"/>
                    </a:ln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81" name="Google Shape;1381;p70"/>
              <p:cNvSpPr/>
              <p:nvPr/>
            </p:nvSpPr>
            <p:spPr>
              <a:xfrm>
                <a:off x="6655060" y="6114036"/>
                <a:ext cx="13589" cy="111613"/>
              </a:xfrm>
              <a:custGeom>
                <a:avLst/>
                <a:gdLst/>
                <a:ahLst/>
                <a:cxnLst/>
                <a:rect l="l" t="t" r="r" b="b"/>
                <a:pathLst>
                  <a:path w="13589" h="111613" extrusionOk="0">
                    <a:moveTo>
                      <a:pt x="0" y="0"/>
                    </a:moveTo>
                    <a:lnTo>
                      <a:pt x="13589" y="0"/>
                    </a:lnTo>
                    <a:lnTo>
                      <a:pt x="13589" y="111614"/>
                    </a:lnTo>
                    <a:lnTo>
                      <a:pt x="0" y="111614"/>
                    </a:ln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82" name="Google Shape;1382;p70"/>
            <p:cNvGrpSpPr/>
            <p:nvPr/>
          </p:nvGrpSpPr>
          <p:grpSpPr>
            <a:xfrm>
              <a:off x="5985836" y="6114036"/>
              <a:ext cx="103521" cy="111613"/>
              <a:chOff x="5985836" y="6114036"/>
              <a:chExt cx="103521" cy="111613"/>
            </a:xfrm>
          </p:grpSpPr>
          <p:sp>
            <p:nvSpPr>
              <p:cNvPr id="1383" name="Google Shape;1383;p70"/>
              <p:cNvSpPr/>
              <p:nvPr/>
            </p:nvSpPr>
            <p:spPr>
              <a:xfrm>
                <a:off x="5992631" y="6114036"/>
                <a:ext cx="96726" cy="111613"/>
              </a:xfrm>
              <a:custGeom>
                <a:avLst/>
                <a:gdLst/>
                <a:ahLst/>
                <a:cxnLst/>
                <a:rect l="l" t="t" r="r" b="b"/>
                <a:pathLst>
                  <a:path w="96726" h="111613" extrusionOk="0">
                    <a:moveTo>
                      <a:pt x="0" y="55807"/>
                    </a:moveTo>
                    <a:lnTo>
                      <a:pt x="96727" y="0"/>
                    </a:lnTo>
                    <a:lnTo>
                      <a:pt x="96727" y="111614"/>
                    </a:lnTo>
                    <a:lnTo>
                      <a:pt x="0" y="55807"/>
                    </a:ln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84" name="Google Shape;1384;p70"/>
              <p:cNvSpPr/>
              <p:nvPr/>
            </p:nvSpPr>
            <p:spPr>
              <a:xfrm rot="10800000">
                <a:off x="5985836" y="6114036"/>
                <a:ext cx="13589" cy="111613"/>
              </a:xfrm>
              <a:custGeom>
                <a:avLst/>
                <a:gdLst/>
                <a:ahLst/>
                <a:cxnLst/>
                <a:rect l="l" t="t" r="r" b="b"/>
                <a:pathLst>
                  <a:path w="13589" h="111613" extrusionOk="0">
                    <a:moveTo>
                      <a:pt x="0" y="0"/>
                    </a:moveTo>
                    <a:lnTo>
                      <a:pt x="13589" y="0"/>
                    </a:lnTo>
                    <a:lnTo>
                      <a:pt x="13589" y="111614"/>
                    </a:lnTo>
                    <a:lnTo>
                      <a:pt x="0" y="111614"/>
                    </a:ln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grpSp>
        <p:nvGrpSpPr>
          <p:cNvPr id="1385" name="Google Shape;1385;p70"/>
          <p:cNvGrpSpPr/>
          <p:nvPr/>
        </p:nvGrpSpPr>
        <p:grpSpPr>
          <a:xfrm>
            <a:off x="7404921" y="6042663"/>
            <a:ext cx="185055" cy="193980"/>
            <a:chOff x="6925086" y="6122815"/>
            <a:chExt cx="125050" cy="131081"/>
          </a:xfrm>
        </p:grpSpPr>
        <p:sp>
          <p:nvSpPr>
            <p:cNvPr id="1386" name="Google Shape;1386;p70"/>
            <p:cNvSpPr/>
            <p:nvPr/>
          </p:nvSpPr>
          <p:spPr>
            <a:xfrm>
              <a:off x="6925086" y="6122815"/>
              <a:ext cx="125050" cy="110621"/>
            </a:xfrm>
            <a:custGeom>
              <a:avLst/>
              <a:gdLst/>
              <a:ahLst/>
              <a:cxnLst/>
              <a:rect l="l" t="t" r="r" b="b"/>
              <a:pathLst>
                <a:path w="125050" h="110621" extrusionOk="0">
                  <a:moveTo>
                    <a:pt x="94742" y="0"/>
                  </a:moveTo>
                  <a:lnTo>
                    <a:pt x="30308" y="0"/>
                  </a:lnTo>
                  <a:cubicBezTo>
                    <a:pt x="13589" y="0"/>
                    <a:pt x="0" y="13589"/>
                    <a:pt x="0" y="30308"/>
                  </a:cubicBezTo>
                  <a:lnTo>
                    <a:pt x="0" y="64892"/>
                  </a:lnTo>
                  <a:cubicBezTo>
                    <a:pt x="0" y="81611"/>
                    <a:pt x="13589" y="95200"/>
                    <a:pt x="30308" y="95200"/>
                  </a:cubicBezTo>
                  <a:lnTo>
                    <a:pt x="45424" y="95200"/>
                  </a:lnTo>
                  <a:cubicBezTo>
                    <a:pt x="47486" y="95200"/>
                    <a:pt x="49165" y="93520"/>
                    <a:pt x="49165" y="91459"/>
                  </a:cubicBezTo>
                  <a:cubicBezTo>
                    <a:pt x="49165" y="89398"/>
                    <a:pt x="47486" y="87718"/>
                    <a:pt x="45424" y="87718"/>
                  </a:cubicBezTo>
                  <a:lnTo>
                    <a:pt x="30308" y="87718"/>
                  </a:lnTo>
                  <a:cubicBezTo>
                    <a:pt x="17712" y="87718"/>
                    <a:pt x="7482" y="77488"/>
                    <a:pt x="7482" y="64892"/>
                  </a:cubicBezTo>
                  <a:lnTo>
                    <a:pt x="7482" y="30308"/>
                  </a:lnTo>
                  <a:cubicBezTo>
                    <a:pt x="7482" y="17712"/>
                    <a:pt x="17712" y="7482"/>
                    <a:pt x="30308" y="7482"/>
                  </a:cubicBezTo>
                  <a:lnTo>
                    <a:pt x="94742" y="7482"/>
                  </a:lnTo>
                  <a:cubicBezTo>
                    <a:pt x="107338" y="7482"/>
                    <a:pt x="117569" y="17712"/>
                    <a:pt x="117569" y="30308"/>
                  </a:cubicBezTo>
                  <a:lnTo>
                    <a:pt x="117569" y="64892"/>
                  </a:lnTo>
                  <a:cubicBezTo>
                    <a:pt x="117569" y="77488"/>
                    <a:pt x="107338" y="87718"/>
                    <a:pt x="94742" y="87718"/>
                  </a:cubicBezTo>
                  <a:lnTo>
                    <a:pt x="67335" y="87718"/>
                  </a:lnTo>
                  <a:lnTo>
                    <a:pt x="76343" y="78710"/>
                  </a:lnTo>
                  <a:cubicBezTo>
                    <a:pt x="77794" y="77259"/>
                    <a:pt x="77794" y="74816"/>
                    <a:pt x="76343" y="73366"/>
                  </a:cubicBezTo>
                  <a:cubicBezTo>
                    <a:pt x="74893" y="71915"/>
                    <a:pt x="72450" y="71915"/>
                    <a:pt x="71000" y="73366"/>
                  </a:cubicBezTo>
                  <a:lnTo>
                    <a:pt x="55578" y="88787"/>
                  </a:lnTo>
                  <a:cubicBezTo>
                    <a:pt x="54891" y="89474"/>
                    <a:pt x="54509" y="90467"/>
                    <a:pt x="54509" y="91459"/>
                  </a:cubicBezTo>
                  <a:cubicBezTo>
                    <a:pt x="54509" y="92452"/>
                    <a:pt x="54891" y="93444"/>
                    <a:pt x="55578" y="94131"/>
                  </a:cubicBezTo>
                  <a:lnTo>
                    <a:pt x="71000" y="109552"/>
                  </a:lnTo>
                  <a:cubicBezTo>
                    <a:pt x="71763" y="110316"/>
                    <a:pt x="72679" y="110621"/>
                    <a:pt x="73671" y="110621"/>
                  </a:cubicBezTo>
                  <a:cubicBezTo>
                    <a:pt x="74664" y="110621"/>
                    <a:pt x="75580" y="110239"/>
                    <a:pt x="76343" y="109552"/>
                  </a:cubicBezTo>
                  <a:cubicBezTo>
                    <a:pt x="77794" y="108102"/>
                    <a:pt x="77794" y="105659"/>
                    <a:pt x="76343" y="104208"/>
                  </a:cubicBezTo>
                  <a:lnTo>
                    <a:pt x="67335" y="95200"/>
                  </a:lnTo>
                  <a:lnTo>
                    <a:pt x="94742" y="95200"/>
                  </a:lnTo>
                  <a:cubicBezTo>
                    <a:pt x="111461" y="95200"/>
                    <a:pt x="125050" y="81611"/>
                    <a:pt x="125050" y="64892"/>
                  </a:cubicBezTo>
                  <a:lnTo>
                    <a:pt x="125050" y="30308"/>
                  </a:lnTo>
                  <a:cubicBezTo>
                    <a:pt x="125050" y="13589"/>
                    <a:pt x="111461" y="0"/>
                    <a:pt x="94742" y="0"/>
                  </a:cubicBezTo>
                  <a:close/>
                </a:path>
              </a:pathLst>
            </a:custGeom>
            <a:solidFill>
              <a:srgbClr val="1ED760"/>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87" name="Google Shape;1387;p70"/>
            <p:cNvSpPr/>
            <p:nvPr/>
          </p:nvSpPr>
          <p:spPr>
            <a:xfrm>
              <a:off x="6987611" y="6243514"/>
              <a:ext cx="10382" cy="10382"/>
            </a:xfrm>
            <a:custGeom>
              <a:avLst/>
              <a:gdLst/>
              <a:ahLst/>
              <a:cxnLst/>
              <a:rect l="l" t="t" r="r" b="b"/>
              <a:pathLst>
                <a:path w="10382" h="10382" extrusionOk="0">
                  <a:moveTo>
                    <a:pt x="10383" y="5191"/>
                  </a:moveTo>
                  <a:cubicBezTo>
                    <a:pt x="10383" y="8058"/>
                    <a:pt x="8059" y="10383"/>
                    <a:pt x="5192" y="10383"/>
                  </a:cubicBezTo>
                  <a:cubicBezTo>
                    <a:pt x="2325" y="10383"/>
                    <a:pt x="0" y="8058"/>
                    <a:pt x="0" y="5191"/>
                  </a:cubicBezTo>
                  <a:cubicBezTo>
                    <a:pt x="0" y="2324"/>
                    <a:pt x="2325" y="0"/>
                    <a:pt x="5192" y="0"/>
                  </a:cubicBezTo>
                  <a:cubicBezTo>
                    <a:pt x="8059" y="0"/>
                    <a:pt x="10383" y="2324"/>
                    <a:pt x="10383" y="5191"/>
                  </a:cubicBezTo>
                  <a:close/>
                </a:path>
              </a:pathLst>
            </a:custGeom>
            <a:solidFill>
              <a:srgbClr val="1ED760"/>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88" name="Google Shape;1388;p70"/>
          <p:cNvGrpSpPr/>
          <p:nvPr/>
        </p:nvGrpSpPr>
        <p:grpSpPr>
          <a:xfrm>
            <a:off x="5437904" y="6041513"/>
            <a:ext cx="177617" cy="141560"/>
            <a:chOff x="5595881" y="6122039"/>
            <a:chExt cx="120025" cy="95659"/>
          </a:xfrm>
        </p:grpSpPr>
        <p:sp>
          <p:nvSpPr>
            <p:cNvPr id="1389" name="Google Shape;1389;p70"/>
            <p:cNvSpPr/>
            <p:nvPr/>
          </p:nvSpPr>
          <p:spPr>
            <a:xfrm>
              <a:off x="5595881" y="6133630"/>
              <a:ext cx="120025" cy="84068"/>
            </a:xfrm>
            <a:custGeom>
              <a:avLst/>
              <a:gdLst/>
              <a:ahLst/>
              <a:cxnLst/>
              <a:rect l="l" t="t" r="r" b="b"/>
              <a:pathLst>
                <a:path w="120025" h="84068" extrusionOk="0">
                  <a:moveTo>
                    <a:pt x="99470" y="60184"/>
                  </a:moveTo>
                  <a:cubicBezTo>
                    <a:pt x="98020" y="58657"/>
                    <a:pt x="96569" y="57512"/>
                    <a:pt x="96188" y="55527"/>
                  </a:cubicBezTo>
                  <a:cubicBezTo>
                    <a:pt x="95729" y="53008"/>
                    <a:pt x="96721" y="50488"/>
                    <a:pt x="98936" y="49114"/>
                  </a:cubicBezTo>
                  <a:cubicBezTo>
                    <a:pt x="101150" y="47816"/>
                    <a:pt x="103974" y="47893"/>
                    <a:pt x="105883" y="49649"/>
                  </a:cubicBezTo>
                  <a:cubicBezTo>
                    <a:pt x="110158" y="53771"/>
                    <a:pt x="114357" y="57970"/>
                    <a:pt x="118480" y="62245"/>
                  </a:cubicBezTo>
                  <a:cubicBezTo>
                    <a:pt x="120541" y="64383"/>
                    <a:pt x="120541" y="67895"/>
                    <a:pt x="118480" y="70032"/>
                  </a:cubicBezTo>
                  <a:cubicBezTo>
                    <a:pt x="114357" y="74307"/>
                    <a:pt x="110234" y="78430"/>
                    <a:pt x="105959" y="82552"/>
                  </a:cubicBezTo>
                  <a:cubicBezTo>
                    <a:pt x="103669" y="84766"/>
                    <a:pt x="100005" y="84461"/>
                    <a:pt x="97867" y="82247"/>
                  </a:cubicBezTo>
                  <a:cubicBezTo>
                    <a:pt x="95653" y="80033"/>
                    <a:pt x="95500" y="76521"/>
                    <a:pt x="97562" y="74078"/>
                  </a:cubicBezTo>
                  <a:cubicBezTo>
                    <a:pt x="98096" y="73468"/>
                    <a:pt x="98783" y="72933"/>
                    <a:pt x="99394" y="72399"/>
                  </a:cubicBezTo>
                  <a:cubicBezTo>
                    <a:pt x="99394" y="72246"/>
                    <a:pt x="99317" y="72170"/>
                    <a:pt x="99241" y="72017"/>
                  </a:cubicBezTo>
                  <a:cubicBezTo>
                    <a:pt x="97027" y="72017"/>
                    <a:pt x="94813" y="72017"/>
                    <a:pt x="92599" y="72017"/>
                  </a:cubicBezTo>
                  <a:cubicBezTo>
                    <a:pt x="87637" y="72017"/>
                    <a:pt x="83133" y="70567"/>
                    <a:pt x="79010" y="67818"/>
                  </a:cubicBezTo>
                  <a:cubicBezTo>
                    <a:pt x="76872" y="66368"/>
                    <a:pt x="75117" y="64612"/>
                    <a:pt x="73513" y="62627"/>
                  </a:cubicBezTo>
                  <a:cubicBezTo>
                    <a:pt x="61451" y="47511"/>
                    <a:pt x="49313" y="32395"/>
                    <a:pt x="37250" y="17203"/>
                  </a:cubicBezTo>
                  <a:cubicBezTo>
                    <a:pt x="34502" y="13767"/>
                    <a:pt x="31143" y="12011"/>
                    <a:pt x="26715" y="12088"/>
                  </a:cubicBezTo>
                  <a:cubicBezTo>
                    <a:pt x="19920" y="12088"/>
                    <a:pt x="13126" y="12088"/>
                    <a:pt x="6331" y="12088"/>
                  </a:cubicBezTo>
                  <a:cubicBezTo>
                    <a:pt x="1827" y="12088"/>
                    <a:pt x="-1074" y="8041"/>
                    <a:pt x="376" y="4072"/>
                  </a:cubicBezTo>
                  <a:cubicBezTo>
                    <a:pt x="1217" y="1781"/>
                    <a:pt x="3354" y="102"/>
                    <a:pt x="5797" y="102"/>
                  </a:cubicBezTo>
                  <a:cubicBezTo>
                    <a:pt x="13431" y="102"/>
                    <a:pt x="21066" y="-127"/>
                    <a:pt x="28700" y="102"/>
                  </a:cubicBezTo>
                  <a:cubicBezTo>
                    <a:pt x="35495" y="331"/>
                    <a:pt x="41220" y="3156"/>
                    <a:pt x="45496" y="8423"/>
                  </a:cubicBezTo>
                  <a:cubicBezTo>
                    <a:pt x="54962" y="20027"/>
                    <a:pt x="64276" y="31784"/>
                    <a:pt x="73590" y="43465"/>
                  </a:cubicBezTo>
                  <a:cubicBezTo>
                    <a:pt x="76720" y="47358"/>
                    <a:pt x="79774" y="51175"/>
                    <a:pt x="82903" y="55069"/>
                  </a:cubicBezTo>
                  <a:cubicBezTo>
                    <a:pt x="85423" y="58199"/>
                    <a:pt x="88629" y="59878"/>
                    <a:pt x="92752" y="59878"/>
                  </a:cubicBezTo>
                  <a:cubicBezTo>
                    <a:pt x="94889" y="59878"/>
                    <a:pt x="96951" y="59878"/>
                    <a:pt x="99394" y="59878"/>
                  </a:cubicBez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90" name="Google Shape;1390;p70"/>
            <p:cNvSpPr/>
            <p:nvPr/>
          </p:nvSpPr>
          <p:spPr>
            <a:xfrm>
              <a:off x="5661751" y="6122039"/>
              <a:ext cx="54079" cy="38845"/>
            </a:xfrm>
            <a:custGeom>
              <a:avLst/>
              <a:gdLst/>
              <a:ahLst/>
              <a:cxnLst/>
              <a:rect l="l" t="t" r="r" b="b"/>
              <a:pathLst>
                <a:path w="54079" h="38845" extrusionOk="0">
                  <a:moveTo>
                    <a:pt x="33217" y="23832"/>
                  </a:moveTo>
                  <a:cubicBezTo>
                    <a:pt x="30317" y="23908"/>
                    <a:pt x="27416" y="23603"/>
                    <a:pt x="24591" y="24061"/>
                  </a:cubicBezTo>
                  <a:cubicBezTo>
                    <a:pt x="21461" y="24519"/>
                    <a:pt x="19018" y="26275"/>
                    <a:pt x="17033" y="28718"/>
                  </a:cubicBezTo>
                  <a:cubicBezTo>
                    <a:pt x="14972" y="31313"/>
                    <a:pt x="12910" y="33909"/>
                    <a:pt x="10773" y="36505"/>
                  </a:cubicBezTo>
                  <a:cubicBezTo>
                    <a:pt x="9093" y="38490"/>
                    <a:pt x="6956" y="39329"/>
                    <a:pt x="4360" y="38566"/>
                  </a:cubicBezTo>
                  <a:cubicBezTo>
                    <a:pt x="1841" y="37802"/>
                    <a:pt x="466" y="36047"/>
                    <a:pt x="85" y="33527"/>
                  </a:cubicBezTo>
                  <a:cubicBezTo>
                    <a:pt x="-144" y="32229"/>
                    <a:pt x="85" y="30932"/>
                    <a:pt x="848" y="29939"/>
                  </a:cubicBezTo>
                  <a:cubicBezTo>
                    <a:pt x="4131" y="25664"/>
                    <a:pt x="7108" y="21160"/>
                    <a:pt x="11231" y="17572"/>
                  </a:cubicBezTo>
                  <a:cubicBezTo>
                    <a:pt x="15582" y="13754"/>
                    <a:pt x="20774" y="11922"/>
                    <a:pt x="26500" y="11922"/>
                  </a:cubicBezTo>
                  <a:cubicBezTo>
                    <a:pt x="28714" y="11922"/>
                    <a:pt x="31004" y="11922"/>
                    <a:pt x="33447" y="11617"/>
                  </a:cubicBezTo>
                  <a:cubicBezTo>
                    <a:pt x="32912" y="11082"/>
                    <a:pt x="32301" y="10624"/>
                    <a:pt x="31767" y="10090"/>
                  </a:cubicBezTo>
                  <a:cubicBezTo>
                    <a:pt x="29477" y="7647"/>
                    <a:pt x="29553" y="4059"/>
                    <a:pt x="31920" y="1768"/>
                  </a:cubicBezTo>
                  <a:cubicBezTo>
                    <a:pt x="34134" y="-445"/>
                    <a:pt x="37798" y="-675"/>
                    <a:pt x="40165" y="1616"/>
                  </a:cubicBezTo>
                  <a:cubicBezTo>
                    <a:pt x="44364" y="5662"/>
                    <a:pt x="48410" y="9785"/>
                    <a:pt x="52456" y="13907"/>
                  </a:cubicBezTo>
                  <a:cubicBezTo>
                    <a:pt x="54670" y="16197"/>
                    <a:pt x="54594" y="19709"/>
                    <a:pt x="52380" y="21999"/>
                  </a:cubicBezTo>
                  <a:cubicBezTo>
                    <a:pt x="48334" y="26122"/>
                    <a:pt x="44211" y="30244"/>
                    <a:pt x="40089" y="34291"/>
                  </a:cubicBezTo>
                  <a:cubicBezTo>
                    <a:pt x="37722" y="36581"/>
                    <a:pt x="33981" y="36428"/>
                    <a:pt x="31767" y="34138"/>
                  </a:cubicBezTo>
                  <a:cubicBezTo>
                    <a:pt x="29477" y="31848"/>
                    <a:pt x="29477" y="28183"/>
                    <a:pt x="31767" y="25817"/>
                  </a:cubicBezTo>
                  <a:cubicBezTo>
                    <a:pt x="32301" y="25282"/>
                    <a:pt x="32836" y="24824"/>
                    <a:pt x="33370" y="24290"/>
                  </a:cubicBezTo>
                  <a:cubicBezTo>
                    <a:pt x="33370" y="24137"/>
                    <a:pt x="33370" y="24061"/>
                    <a:pt x="33294" y="23908"/>
                  </a:cubicBez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91" name="Google Shape;1391;p70"/>
            <p:cNvSpPr/>
            <p:nvPr/>
          </p:nvSpPr>
          <p:spPr>
            <a:xfrm>
              <a:off x="5596028" y="6178543"/>
              <a:ext cx="53998" cy="27257"/>
            </a:xfrm>
            <a:custGeom>
              <a:avLst/>
              <a:gdLst/>
              <a:ahLst/>
              <a:cxnLst/>
              <a:rect l="l" t="t" r="r" b="b"/>
              <a:pathLst>
                <a:path w="53998" h="27257" extrusionOk="0">
                  <a:moveTo>
                    <a:pt x="17254" y="27257"/>
                  </a:moveTo>
                  <a:cubicBezTo>
                    <a:pt x="13589" y="27257"/>
                    <a:pt x="9925" y="27257"/>
                    <a:pt x="6337" y="27257"/>
                  </a:cubicBezTo>
                  <a:cubicBezTo>
                    <a:pt x="2595" y="27257"/>
                    <a:pt x="0" y="24738"/>
                    <a:pt x="0" y="21226"/>
                  </a:cubicBezTo>
                  <a:cubicBezTo>
                    <a:pt x="0" y="17714"/>
                    <a:pt x="2595" y="15271"/>
                    <a:pt x="6413" y="15195"/>
                  </a:cubicBezTo>
                  <a:cubicBezTo>
                    <a:pt x="13054" y="15195"/>
                    <a:pt x="19697" y="15119"/>
                    <a:pt x="26338" y="15195"/>
                  </a:cubicBezTo>
                  <a:cubicBezTo>
                    <a:pt x="30995" y="15195"/>
                    <a:pt x="34583" y="13516"/>
                    <a:pt x="37332" y="9851"/>
                  </a:cubicBezTo>
                  <a:cubicBezTo>
                    <a:pt x="39316" y="7179"/>
                    <a:pt x="41454" y="4583"/>
                    <a:pt x="43592" y="2064"/>
                  </a:cubicBezTo>
                  <a:cubicBezTo>
                    <a:pt x="45348" y="3"/>
                    <a:pt x="48096" y="-532"/>
                    <a:pt x="50463" y="537"/>
                  </a:cubicBezTo>
                  <a:cubicBezTo>
                    <a:pt x="52753" y="1606"/>
                    <a:pt x="54203" y="3896"/>
                    <a:pt x="53975" y="6568"/>
                  </a:cubicBezTo>
                  <a:cubicBezTo>
                    <a:pt x="53898" y="7790"/>
                    <a:pt x="53440" y="8859"/>
                    <a:pt x="52676" y="9775"/>
                  </a:cubicBezTo>
                  <a:cubicBezTo>
                    <a:pt x="50234" y="12829"/>
                    <a:pt x="47867" y="15882"/>
                    <a:pt x="45348" y="18860"/>
                  </a:cubicBezTo>
                  <a:cubicBezTo>
                    <a:pt x="40691" y="24280"/>
                    <a:pt x="34736" y="27028"/>
                    <a:pt x="27636" y="27181"/>
                  </a:cubicBezTo>
                  <a:cubicBezTo>
                    <a:pt x="24201" y="27257"/>
                    <a:pt x="20689" y="27181"/>
                    <a:pt x="17254" y="27181"/>
                  </a:cubicBezTo>
                  <a:lnTo>
                    <a:pt x="17254" y="27181"/>
                  </a:lnTo>
                  <a:close/>
                </a:path>
              </a:pathLst>
            </a:custGeom>
            <a:solidFill>
              <a:srgbClr val="FFFFFF"/>
            </a:solidFill>
            <a:ln>
              <a:noFill/>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92" name="Google Shape;1392;p70"/>
          <p:cNvGrpSpPr/>
          <p:nvPr/>
        </p:nvGrpSpPr>
        <p:grpSpPr>
          <a:xfrm>
            <a:off x="9844023" y="6195368"/>
            <a:ext cx="167139" cy="169505"/>
            <a:chOff x="9752405" y="6195366"/>
            <a:chExt cx="167139" cy="169506"/>
          </a:xfrm>
        </p:grpSpPr>
        <p:sp>
          <p:nvSpPr>
            <p:cNvPr id="1393" name="Google Shape;1393;p70"/>
            <p:cNvSpPr/>
            <p:nvPr/>
          </p:nvSpPr>
          <p:spPr>
            <a:xfrm>
              <a:off x="9752405" y="6248018"/>
              <a:ext cx="115632" cy="116854"/>
            </a:xfrm>
            <a:custGeom>
              <a:avLst/>
              <a:gdLst/>
              <a:ahLst/>
              <a:cxnLst/>
              <a:rect l="l" t="t" r="r" b="b"/>
              <a:pathLst>
                <a:path w="115632" h="116854" extrusionOk="0">
                  <a:moveTo>
                    <a:pt x="75476" y="0"/>
                  </a:moveTo>
                  <a:lnTo>
                    <a:pt x="5851" y="78252"/>
                  </a:lnTo>
                  <a:cubicBezTo>
                    <a:pt x="-2088" y="86344"/>
                    <a:pt x="-1936" y="99475"/>
                    <a:pt x="6233" y="107415"/>
                  </a:cubicBezTo>
                  <a:lnTo>
                    <a:pt x="9898" y="111003"/>
                  </a:lnTo>
                  <a:cubicBezTo>
                    <a:pt x="17990" y="118943"/>
                    <a:pt x="31121" y="118790"/>
                    <a:pt x="39061" y="110621"/>
                  </a:cubicBezTo>
                  <a:lnTo>
                    <a:pt x="115633" y="39164"/>
                  </a:lnTo>
                  <a:cubicBezTo>
                    <a:pt x="105937" y="38019"/>
                    <a:pt x="96471" y="33820"/>
                    <a:pt x="88913" y="26415"/>
                  </a:cubicBezTo>
                  <a:cubicBezTo>
                    <a:pt x="81355" y="19009"/>
                    <a:pt x="76927" y="9696"/>
                    <a:pt x="75553" y="0"/>
                  </a:cubicBezTo>
                  <a:close/>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94" name="Google Shape;1394;p70"/>
            <p:cNvSpPr/>
            <p:nvPr/>
          </p:nvSpPr>
          <p:spPr>
            <a:xfrm>
              <a:off x="9827403" y="6195366"/>
              <a:ext cx="92141" cy="92134"/>
            </a:xfrm>
            <a:custGeom>
              <a:avLst/>
              <a:gdLst/>
              <a:ahLst/>
              <a:cxnLst/>
              <a:rect l="l" t="t" r="r" b="b"/>
              <a:pathLst>
                <a:path w="92141" h="92134" extrusionOk="0">
                  <a:moveTo>
                    <a:pt x="78272" y="13106"/>
                  </a:moveTo>
                  <a:cubicBezTo>
                    <a:pt x="60026" y="-4682"/>
                    <a:pt x="30863" y="-4300"/>
                    <a:pt x="13075" y="13869"/>
                  </a:cubicBezTo>
                  <a:cubicBezTo>
                    <a:pt x="2692" y="24557"/>
                    <a:pt x="-1507" y="38910"/>
                    <a:pt x="478" y="52652"/>
                  </a:cubicBezTo>
                  <a:cubicBezTo>
                    <a:pt x="1852" y="62347"/>
                    <a:pt x="6280" y="71661"/>
                    <a:pt x="13838" y="79066"/>
                  </a:cubicBezTo>
                  <a:cubicBezTo>
                    <a:pt x="21396" y="86472"/>
                    <a:pt x="30863" y="90670"/>
                    <a:pt x="40558" y="91816"/>
                  </a:cubicBezTo>
                  <a:cubicBezTo>
                    <a:pt x="54300" y="93419"/>
                    <a:pt x="68576" y="88991"/>
                    <a:pt x="79035" y="78303"/>
                  </a:cubicBezTo>
                  <a:cubicBezTo>
                    <a:pt x="96823" y="60057"/>
                    <a:pt x="96442" y="30894"/>
                    <a:pt x="78272" y="13106"/>
                  </a:cubicBezTo>
                  <a:close/>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95" name="Google Shape;1395;p70"/>
          <p:cNvGrpSpPr/>
          <p:nvPr/>
        </p:nvGrpSpPr>
        <p:grpSpPr>
          <a:xfrm>
            <a:off x="10246402" y="6212824"/>
            <a:ext cx="200783" cy="142227"/>
            <a:chOff x="10154783" y="6212824"/>
            <a:chExt cx="200782" cy="142227"/>
          </a:xfrm>
        </p:grpSpPr>
        <p:sp>
          <p:nvSpPr>
            <p:cNvPr id="1396" name="Google Shape;1396;p70"/>
            <p:cNvSpPr/>
            <p:nvPr/>
          </p:nvSpPr>
          <p:spPr>
            <a:xfrm>
              <a:off x="10154783" y="6212824"/>
              <a:ext cx="200782" cy="35423"/>
            </a:xfrm>
            <a:custGeom>
              <a:avLst/>
              <a:gdLst/>
              <a:ahLst/>
              <a:cxnLst/>
              <a:rect l="l" t="t" r="r" b="b"/>
              <a:pathLst>
                <a:path w="200782" h="35423" extrusionOk="0">
                  <a:moveTo>
                    <a:pt x="183071" y="0"/>
                  </a:moveTo>
                  <a:cubicBezTo>
                    <a:pt x="192852" y="0"/>
                    <a:pt x="200782" y="7930"/>
                    <a:pt x="200782" y="17712"/>
                  </a:cubicBezTo>
                  <a:lnTo>
                    <a:pt x="200782" y="17712"/>
                  </a:lnTo>
                  <a:cubicBezTo>
                    <a:pt x="200782" y="27493"/>
                    <a:pt x="192852" y="35423"/>
                    <a:pt x="183071" y="35423"/>
                  </a:cubicBezTo>
                  <a:lnTo>
                    <a:pt x="17711" y="35423"/>
                  </a:lnTo>
                  <a:cubicBezTo>
                    <a:pt x="7930" y="35423"/>
                    <a:pt x="0" y="27493"/>
                    <a:pt x="0" y="17712"/>
                  </a:cubicBezTo>
                  <a:lnTo>
                    <a:pt x="0" y="17712"/>
                  </a:lnTo>
                  <a:cubicBezTo>
                    <a:pt x="0" y="7930"/>
                    <a:pt x="7930" y="0"/>
                    <a:pt x="17711" y="0"/>
                  </a:cubicBezTo>
                  <a:close/>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97" name="Google Shape;1397;p70"/>
            <p:cNvSpPr/>
            <p:nvPr/>
          </p:nvSpPr>
          <p:spPr>
            <a:xfrm>
              <a:off x="10154783" y="6302527"/>
              <a:ext cx="200782" cy="7634"/>
            </a:xfrm>
            <a:custGeom>
              <a:avLst/>
              <a:gdLst/>
              <a:ahLst/>
              <a:cxnLst/>
              <a:rect l="l" t="t" r="r" b="b"/>
              <a:pathLst>
                <a:path w="200782" h="7634" extrusionOk="0">
                  <a:moveTo>
                    <a:pt x="0" y="0"/>
                  </a:moveTo>
                  <a:lnTo>
                    <a:pt x="200782" y="0"/>
                  </a:lnTo>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398" name="Google Shape;1398;p70"/>
            <p:cNvSpPr/>
            <p:nvPr/>
          </p:nvSpPr>
          <p:spPr>
            <a:xfrm>
              <a:off x="10154783" y="6347417"/>
              <a:ext cx="200782" cy="7634"/>
            </a:xfrm>
            <a:custGeom>
              <a:avLst/>
              <a:gdLst/>
              <a:ahLst/>
              <a:cxnLst/>
              <a:rect l="l" t="t" r="r" b="b"/>
              <a:pathLst>
                <a:path w="200782" h="7634" extrusionOk="0">
                  <a:moveTo>
                    <a:pt x="0" y="0"/>
                  </a:moveTo>
                  <a:lnTo>
                    <a:pt x="200782" y="0"/>
                  </a:lnTo>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399" name="Google Shape;1399;p70"/>
          <p:cNvGrpSpPr/>
          <p:nvPr/>
        </p:nvGrpSpPr>
        <p:grpSpPr>
          <a:xfrm>
            <a:off x="10818746" y="6205799"/>
            <a:ext cx="75351" cy="150701"/>
            <a:chOff x="10727127" y="6205800"/>
            <a:chExt cx="75350" cy="150701"/>
          </a:xfrm>
        </p:grpSpPr>
        <p:sp>
          <p:nvSpPr>
            <p:cNvPr id="1400" name="Google Shape;1400;p70"/>
            <p:cNvSpPr/>
            <p:nvPr/>
          </p:nvSpPr>
          <p:spPr>
            <a:xfrm>
              <a:off x="10727127" y="6205800"/>
              <a:ext cx="75350" cy="150701"/>
            </a:xfrm>
            <a:custGeom>
              <a:avLst/>
              <a:gdLst/>
              <a:ahLst/>
              <a:cxnLst/>
              <a:rect l="l" t="t" r="r" b="b"/>
              <a:pathLst>
                <a:path w="75350" h="150701" extrusionOk="0">
                  <a:moveTo>
                    <a:pt x="0" y="0"/>
                  </a:moveTo>
                  <a:cubicBezTo>
                    <a:pt x="41607" y="0"/>
                    <a:pt x="75351" y="33744"/>
                    <a:pt x="75351" y="75351"/>
                  </a:cubicBezTo>
                  <a:cubicBezTo>
                    <a:pt x="75351" y="116958"/>
                    <a:pt x="41607" y="150701"/>
                    <a:pt x="0" y="150701"/>
                  </a:cubicBezTo>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401" name="Google Shape;1401;p70"/>
            <p:cNvSpPr/>
            <p:nvPr/>
          </p:nvSpPr>
          <p:spPr>
            <a:xfrm>
              <a:off x="10727127" y="6236032"/>
              <a:ext cx="45119" cy="90237"/>
            </a:xfrm>
            <a:custGeom>
              <a:avLst/>
              <a:gdLst/>
              <a:ahLst/>
              <a:cxnLst/>
              <a:rect l="l" t="t" r="r" b="b"/>
              <a:pathLst>
                <a:path w="45119" h="90237" extrusionOk="0">
                  <a:moveTo>
                    <a:pt x="0" y="0"/>
                  </a:moveTo>
                  <a:cubicBezTo>
                    <a:pt x="24888" y="0"/>
                    <a:pt x="45119" y="20155"/>
                    <a:pt x="45119" y="45119"/>
                  </a:cubicBezTo>
                  <a:cubicBezTo>
                    <a:pt x="45119" y="70083"/>
                    <a:pt x="24964" y="90238"/>
                    <a:pt x="0" y="90238"/>
                  </a:cubicBezTo>
                </a:path>
              </a:pathLst>
            </a:custGeom>
            <a:noFill/>
            <a:ln w="15250" cap="flat" cmpd="sng">
              <a:solidFill>
                <a:srgbClr val="A3A3A3"/>
              </a:solidFill>
              <a:prstDash val="solid"/>
              <a:miter lim="8000"/>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grpSp>
        <p:nvGrpSpPr>
          <p:cNvPr id="1402" name="Google Shape;1402;p70"/>
          <p:cNvGrpSpPr/>
          <p:nvPr/>
        </p:nvGrpSpPr>
        <p:grpSpPr>
          <a:xfrm>
            <a:off x="11050447" y="6302528"/>
            <a:ext cx="725717" cy="7633"/>
            <a:chOff x="10958829" y="6302527"/>
            <a:chExt cx="725717" cy="7634"/>
          </a:xfrm>
        </p:grpSpPr>
        <p:sp>
          <p:nvSpPr>
            <p:cNvPr id="1403" name="Google Shape;1403;p70"/>
            <p:cNvSpPr/>
            <p:nvPr/>
          </p:nvSpPr>
          <p:spPr>
            <a:xfrm>
              <a:off x="10958829" y="6302527"/>
              <a:ext cx="725717" cy="7634"/>
            </a:xfrm>
            <a:custGeom>
              <a:avLst/>
              <a:gdLst/>
              <a:ahLst/>
              <a:cxnLst/>
              <a:rect l="l" t="t" r="r" b="b"/>
              <a:pathLst>
                <a:path w="725717" h="7634" extrusionOk="0">
                  <a:moveTo>
                    <a:pt x="0" y="0"/>
                  </a:moveTo>
                  <a:lnTo>
                    <a:pt x="725718" y="0"/>
                  </a:lnTo>
                </a:path>
              </a:pathLst>
            </a:custGeom>
            <a:noFill/>
            <a:ln w="22900" cap="rnd" cmpd="sng">
              <a:solidFill>
                <a:srgbClr val="A3A3A3"/>
              </a:solidFill>
              <a:prstDash val="solid"/>
              <a:round/>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sp>
          <p:nvSpPr>
            <p:cNvPr id="1404" name="Google Shape;1404;p70"/>
            <p:cNvSpPr/>
            <p:nvPr/>
          </p:nvSpPr>
          <p:spPr>
            <a:xfrm>
              <a:off x="10958829" y="6302527"/>
              <a:ext cx="609829" cy="7634"/>
            </a:xfrm>
            <a:custGeom>
              <a:avLst/>
              <a:gdLst/>
              <a:ahLst/>
              <a:cxnLst/>
              <a:rect l="l" t="t" r="r" b="b"/>
              <a:pathLst>
                <a:path w="609829" h="7634" extrusionOk="0">
                  <a:moveTo>
                    <a:pt x="0" y="0"/>
                  </a:moveTo>
                  <a:lnTo>
                    <a:pt x="609829" y="0"/>
                  </a:lnTo>
                </a:path>
              </a:pathLst>
            </a:custGeom>
            <a:noFill/>
            <a:ln w="22900" cap="rnd" cmpd="sng">
              <a:solidFill>
                <a:srgbClr val="FFFFFF"/>
              </a:solidFill>
              <a:prstDash val="solid"/>
              <a:round/>
              <a:headEnd type="none" w="sm" len="sm"/>
              <a:tailEnd type="none" w="sm" len="sm"/>
            </a:ln>
          </p:spPr>
          <p:txBody>
            <a:bodyPr spcFirstLastPara="1" wrap="square" lIns="91433" tIns="45700" rIns="91433" bIns="45700" anchor="ctr" anchorCtr="0">
              <a:noAutofit/>
            </a:bodyPr>
            <a:lstStyle/>
            <a:p>
              <a:endParaRPr sz="1867">
                <a:solidFill>
                  <a:schemeClr val="dk1"/>
                </a:solidFill>
                <a:latin typeface="Calibri"/>
                <a:ea typeface="Calibri"/>
                <a:cs typeface="Calibri"/>
                <a:sym typeface="Calibri"/>
              </a:endParaRPr>
            </a:p>
          </p:txBody>
        </p:sp>
      </p:grpSp>
      <p:pic>
        <p:nvPicPr>
          <p:cNvPr id="1405" name="Google Shape;1405;p70"/>
          <p:cNvPicPr preferRelativeResize="0"/>
          <p:nvPr/>
        </p:nvPicPr>
        <p:blipFill rotWithShape="1">
          <a:blip r:embed="rId3">
            <a:alphaModFix/>
          </a:blip>
          <a:srcRect/>
          <a:stretch/>
        </p:blipFill>
        <p:spPr>
          <a:xfrm>
            <a:off x="10624019" y="6166835"/>
            <a:ext cx="157675" cy="228629"/>
          </a:xfrm>
          <a:prstGeom prst="rect">
            <a:avLst/>
          </a:prstGeom>
          <a:noFill/>
          <a:ln>
            <a:noFill/>
          </a:ln>
        </p:spPr>
      </p:pic>
      <p:pic>
        <p:nvPicPr>
          <p:cNvPr id="1406" name="Google Shape;1406;p70" descr="Text&#10;&#10;Description automatically generated"/>
          <p:cNvPicPr preferRelativeResize="0">
            <a:picLocks noGrp="1"/>
          </p:cNvPicPr>
          <p:nvPr>
            <p:ph type="pic" idx="2"/>
          </p:nvPr>
        </p:nvPicPr>
        <p:blipFill rotWithShape="1">
          <a:blip r:embed="rId4">
            <a:alphaModFix/>
          </a:blip>
          <a:srcRect/>
          <a:stretch/>
        </p:blipFill>
        <p:spPr>
          <a:xfrm>
            <a:off x="422441" y="5873861"/>
            <a:ext cx="801145" cy="801145"/>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851515"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Group-9</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164036" y="1579804"/>
            <a:ext cx="3724096"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Our Services</a:t>
            </a:r>
          </a:p>
        </p:txBody>
      </p:sp>
      <p:sp>
        <p:nvSpPr>
          <p:cNvPr id="31" name="TextBox 30">
            <a:extLst>
              <a:ext uri="{FF2B5EF4-FFF2-40B4-BE49-F238E27FC236}">
                <a16:creationId xmlns:a16="http://schemas.microsoft.com/office/drawing/2014/main" id="{7613A1A9-A5EF-4DF8-3E0E-30ECF36C51EE}"/>
              </a:ext>
            </a:extLst>
          </p:cNvPr>
          <p:cNvSpPr txBox="1"/>
          <p:nvPr/>
        </p:nvSpPr>
        <p:spPr>
          <a:xfrm>
            <a:off x="3216685" y="2252195"/>
            <a:ext cx="8575264" cy="1171475"/>
          </a:xfrm>
          <a:prstGeom prst="rect">
            <a:avLst/>
          </a:prstGeom>
          <a:noFill/>
        </p:spPr>
        <p:txBody>
          <a:bodyPr wrap="square" rtlCol="0">
            <a:spAutoFit/>
          </a:bodyPr>
          <a:lstStyle/>
          <a:p>
            <a:pPr>
              <a:lnSpc>
                <a:spcPct val="150000"/>
              </a:lnSpc>
            </a:pPr>
            <a:r>
              <a:rPr lang="en-IN" sz="1200" b="0" i="0" dirty="0">
                <a:solidFill>
                  <a:srgbClr val="B4B5B2"/>
                </a:solidFill>
                <a:effectLst/>
                <a:latin typeface="Open Sans" panose="020B0606030504020204" pitchFamily="34" charset="0"/>
              </a:rPr>
              <a:t>Spotify operates on a freemium model, offering both free and premium subscription options. The free version is ad-supported and includes limitations, such as occasional ads and limited skips. The premium subscription removes ads, offers unlimited skips, and allows users to download music for offline listening. Spotify boasts an extensive library with millions of songs spanning various genres.</a:t>
            </a:r>
            <a:endParaRPr lang="en-IN" sz="1200" dirty="0">
              <a:solidFill>
                <a:srgbClr val="B4B5B2"/>
              </a:solidFill>
            </a:endParaRPr>
          </a:p>
        </p:txBody>
      </p:sp>
      <p:sp>
        <p:nvSpPr>
          <p:cNvPr id="23" name="Rectangle: Rounded Corners 22">
            <a:extLst>
              <a:ext uri="{FF2B5EF4-FFF2-40B4-BE49-F238E27FC236}">
                <a16:creationId xmlns:a16="http://schemas.microsoft.com/office/drawing/2014/main" id="{44AF4737-265B-A328-3F66-0E2783658E82}"/>
              </a:ext>
            </a:extLst>
          </p:cNvPr>
          <p:cNvSpPr/>
          <p:nvPr/>
        </p:nvSpPr>
        <p:spPr>
          <a:xfrm rot="16200000">
            <a:off x="4548574" y="2355644"/>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6" name="Rectangle: Rounded Corners 35">
            <a:extLst>
              <a:ext uri="{FF2B5EF4-FFF2-40B4-BE49-F238E27FC236}">
                <a16:creationId xmlns:a16="http://schemas.microsoft.com/office/drawing/2014/main" id="{4DC967C5-83A7-AD1A-BBC7-D3A104DE021D}"/>
              </a:ext>
            </a:extLst>
          </p:cNvPr>
          <p:cNvSpPr/>
          <p:nvPr/>
        </p:nvSpPr>
        <p:spPr>
          <a:xfrm>
            <a:off x="3287713" y="3616504"/>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id="{34F596A3-D6A5-20F5-27B0-AFB77A63F95B}"/>
              </a:ext>
            </a:extLst>
          </p:cNvPr>
          <p:cNvSpPr txBox="1"/>
          <p:nvPr/>
        </p:nvSpPr>
        <p:spPr>
          <a:xfrm>
            <a:off x="3368648" y="3778126"/>
            <a:ext cx="46519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01</a:t>
            </a:r>
          </a:p>
        </p:txBody>
      </p:sp>
      <p:sp>
        <p:nvSpPr>
          <p:cNvPr id="39" name="TextBox 38">
            <a:extLst>
              <a:ext uri="{FF2B5EF4-FFF2-40B4-BE49-F238E27FC236}">
                <a16:creationId xmlns:a16="http://schemas.microsoft.com/office/drawing/2014/main" id="{FF6C9467-5B08-8BAB-F1CB-37ED726D228E}"/>
              </a:ext>
            </a:extLst>
          </p:cNvPr>
          <p:cNvSpPr txBox="1"/>
          <p:nvPr/>
        </p:nvSpPr>
        <p:spPr>
          <a:xfrm>
            <a:off x="4112882" y="3793514"/>
            <a:ext cx="2571538"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Business Dimensional Lifecycle</a:t>
            </a:r>
          </a:p>
        </p:txBody>
      </p:sp>
      <p:sp>
        <p:nvSpPr>
          <p:cNvPr id="45" name="Rectangle: Rounded Corners 44">
            <a:extLst>
              <a:ext uri="{FF2B5EF4-FFF2-40B4-BE49-F238E27FC236}">
                <a16:creationId xmlns:a16="http://schemas.microsoft.com/office/drawing/2014/main" id="{B256E905-DA71-294B-7F7C-C652F54C3A6E}"/>
              </a:ext>
            </a:extLst>
          </p:cNvPr>
          <p:cNvSpPr/>
          <p:nvPr/>
        </p:nvSpPr>
        <p:spPr>
          <a:xfrm rot="16200000">
            <a:off x="4548574" y="3213201"/>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Rectangle: Rounded Corners 45">
            <a:extLst>
              <a:ext uri="{FF2B5EF4-FFF2-40B4-BE49-F238E27FC236}">
                <a16:creationId xmlns:a16="http://schemas.microsoft.com/office/drawing/2014/main" id="{188EFA61-DB70-DAFC-31DC-BDC96A80EEA8}"/>
              </a:ext>
            </a:extLst>
          </p:cNvPr>
          <p:cNvSpPr/>
          <p:nvPr/>
        </p:nvSpPr>
        <p:spPr>
          <a:xfrm>
            <a:off x="3287713" y="4474061"/>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a:extLst>
              <a:ext uri="{FF2B5EF4-FFF2-40B4-BE49-F238E27FC236}">
                <a16:creationId xmlns:a16="http://schemas.microsoft.com/office/drawing/2014/main" id="{87923580-32B6-08A6-F477-AC680FDF33FA}"/>
              </a:ext>
            </a:extLst>
          </p:cNvPr>
          <p:cNvSpPr txBox="1"/>
          <p:nvPr/>
        </p:nvSpPr>
        <p:spPr>
          <a:xfrm>
            <a:off x="3336588" y="4635683"/>
            <a:ext cx="52931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02</a:t>
            </a:r>
          </a:p>
        </p:txBody>
      </p:sp>
      <p:sp>
        <p:nvSpPr>
          <p:cNvPr id="51" name="TextBox 50">
            <a:extLst>
              <a:ext uri="{FF2B5EF4-FFF2-40B4-BE49-F238E27FC236}">
                <a16:creationId xmlns:a16="http://schemas.microsoft.com/office/drawing/2014/main" id="{0AE6C7DB-54A3-306D-51D7-F9A62821BC12}"/>
              </a:ext>
            </a:extLst>
          </p:cNvPr>
          <p:cNvSpPr txBox="1"/>
          <p:nvPr/>
        </p:nvSpPr>
        <p:spPr>
          <a:xfrm>
            <a:off x="4112882" y="4651071"/>
            <a:ext cx="2274982"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DW Bus Architecture Matrix</a:t>
            </a:r>
          </a:p>
        </p:txBody>
      </p:sp>
      <p:sp>
        <p:nvSpPr>
          <p:cNvPr id="56" name="Rectangle: Rounded Corners 55">
            <a:extLst>
              <a:ext uri="{FF2B5EF4-FFF2-40B4-BE49-F238E27FC236}">
                <a16:creationId xmlns:a16="http://schemas.microsoft.com/office/drawing/2014/main" id="{9BA740F2-8C9A-B970-BF59-F06421B1D7DA}"/>
              </a:ext>
            </a:extLst>
          </p:cNvPr>
          <p:cNvSpPr/>
          <p:nvPr/>
        </p:nvSpPr>
        <p:spPr>
          <a:xfrm rot="16200000">
            <a:off x="4548574" y="4070757"/>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Rectangle: Rounded Corners 56">
            <a:extLst>
              <a:ext uri="{FF2B5EF4-FFF2-40B4-BE49-F238E27FC236}">
                <a16:creationId xmlns:a16="http://schemas.microsoft.com/office/drawing/2014/main" id="{D7028E34-DEE1-21AF-1D83-2D82580FAEB2}"/>
              </a:ext>
            </a:extLst>
          </p:cNvPr>
          <p:cNvSpPr/>
          <p:nvPr/>
        </p:nvSpPr>
        <p:spPr>
          <a:xfrm>
            <a:off x="3287713" y="5331617"/>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TextBox 58">
            <a:extLst>
              <a:ext uri="{FF2B5EF4-FFF2-40B4-BE49-F238E27FC236}">
                <a16:creationId xmlns:a16="http://schemas.microsoft.com/office/drawing/2014/main" id="{6D780EB8-AF77-C957-0C50-B6CC014553E1}"/>
              </a:ext>
            </a:extLst>
          </p:cNvPr>
          <p:cNvSpPr txBox="1"/>
          <p:nvPr/>
        </p:nvSpPr>
        <p:spPr>
          <a:xfrm>
            <a:off x="3334183" y="5493239"/>
            <a:ext cx="53412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03</a:t>
            </a:r>
          </a:p>
        </p:txBody>
      </p:sp>
      <p:sp>
        <p:nvSpPr>
          <p:cNvPr id="60" name="TextBox 59">
            <a:extLst>
              <a:ext uri="{FF2B5EF4-FFF2-40B4-BE49-F238E27FC236}">
                <a16:creationId xmlns:a16="http://schemas.microsoft.com/office/drawing/2014/main" id="{A182E973-9E5E-248B-72F7-B3EB6FB871AC}"/>
              </a:ext>
            </a:extLst>
          </p:cNvPr>
          <p:cNvSpPr txBox="1"/>
          <p:nvPr/>
        </p:nvSpPr>
        <p:spPr>
          <a:xfrm>
            <a:off x="4112882" y="5508627"/>
            <a:ext cx="2098651"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High Level DW Bus Matrix</a:t>
            </a:r>
          </a:p>
        </p:txBody>
      </p:sp>
      <p:sp>
        <p:nvSpPr>
          <p:cNvPr id="63" name="Rectangle: Rounded Corners 62">
            <a:extLst>
              <a:ext uri="{FF2B5EF4-FFF2-40B4-BE49-F238E27FC236}">
                <a16:creationId xmlns:a16="http://schemas.microsoft.com/office/drawing/2014/main" id="{47AFAA0F-4912-A9E2-F38E-0D53833DD103}"/>
              </a:ext>
            </a:extLst>
          </p:cNvPr>
          <p:cNvSpPr/>
          <p:nvPr/>
        </p:nvSpPr>
        <p:spPr>
          <a:xfrm rot="16200000">
            <a:off x="8148993" y="2355644"/>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Rectangle: Rounded Corners 65">
            <a:extLst>
              <a:ext uri="{FF2B5EF4-FFF2-40B4-BE49-F238E27FC236}">
                <a16:creationId xmlns:a16="http://schemas.microsoft.com/office/drawing/2014/main" id="{C800A48B-76D3-4A43-7A51-44D9C1E42F7E}"/>
              </a:ext>
            </a:extLst>
          </p:cNvPr>
          <p:cNvSpPr/>
          <p:nvPr/>
        </p:nvSpPr>
        <p:spPr>
          <a:xfrm>
            <a:off x="6888132" y="3616504"/>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4" name="TextBox 73">
            <a:extLst>
              <a:ext uri="{FF2B5EF4-FFF2-40B4-BE49-F238E27FC236}">
                <a16:creationId xmlns:a16="http://schemas.microsoft.com/office/drawing/2014/main" id="{D1EB0B5B-9B73-3AD3-B6AF-B8FD207D5402}"/>
              </a:ext>
            </a:extLst>
          </p:cNvPr>
          <p:cNvSpPr txBox="1"/>
          <p:nvPr/>
        </p:nvSpPr>
        <p:spPr>
          <a:xfrm>
            <a:off x="6927389" y="3778126"/>
            <a:ext cx="548548"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04</a:t>
            </a:r>
          </a:p>
        </p:txBody>
      </p:sp>
      <p:sp>
        <p:nvSpPr>
          <p:cNvPr id="78" name="TextBox 77">
            <a:extLst>
              <a:ext uri="{FF2B5EF4-FFF2-40B4-BE49-F238E27FC236}">
                <a16:creationId xmlns:a16="http://schemas.microsoft.com/office/drawing/2014/main" id="{245E1DAD-9FDE-65CC-54CB-E9BA20B4E466}"/>
              </a:ext>
            </a:extLst>
          </p:cNvPr>
          <p:cNvSpPr txBox="1"/>
          <p:nvPr/>
        </p:nvSpPr>
        <p:spPr>
          <a:xfrm>
            <a:off x="7713301" y="3793514"/>
            <a:ext cx="1628972" cy="461665"/>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Opportunity Matrix</a:t>
            </a:r>
          </a:p>
          <a:p>
            <a:endParaRPr lang="en-IN" sz="1200" dirty="0">
              <a:solidFill>
                <a:schemeClr val="bg1"/>
              </a:solidFill>
              <a:latin typeface="Poppins Medium" panose="00000600000000000000" pitchFamily="50" charset="0"/>
              <a:cs typeface="Poppins Medium" panose="00000600000000000000" pitchFamily="50" charset="0"/>
            </a:endParaRPr>
          </a:p>
        </p:txBody>
      </p:sp>
      <p:sp>
        <p:nvSpPr>
          <p:cNvPr id="83" name="Rectangle: Rounded Corners 82">
            <a:extLst>
              <a:ext uri="{FF2B5EF4-FFF2-40B4-BE49-F238E27FC236}">
                <a16:creationId xmlns:a16="http://schemas.microsoft.com/office/drawing/2014/main" id="{7F4E7200-F011-20D7-7E51-EEBE8E188403}"/>
              </a:ext>
            </a:extLst>
          </p:cNvPr>
          <p:cNvSpPr/>
          <p:nvPr/>
        </p:nvSpPr>
        <p:spPr>
          <a:xfrm rot="16200000">
            <a:off x="8148993" y="3213201"/>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4" name="Rectangle: Rounded Corners 83">
            <a:extLst>
              <a:ext uri="{FF2B5EF4-FFF2-40B4-BE49-F238E27FC236}">
                <a16:creationId xmlns:a16="http://schemas.microsoft.com/office/drawing/2014/main" id="{4139E23D-6FED-647B-2EF0-D0E10A03FC5A}"/>
              </a:ext>
            </a:extLst>
          </p:cNvPr>
          <p:cNvSpPr/>
          <p:nvPr/>
        </p:nvSpPr>
        <p:spPr>
          <a:xfrm>
            <a:off x="6888132" y="4474061"/>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5" name="TextBox 84">
            <a:extLst>
              <a:ext uri="{FF2B5EF4-FFF2-40B4-BE49-F238E27FC236}">
                <a16:creationId xmlns:a16="http://schemas.microsoft.com/office/drawing/2014/main" id="{C92C8AEB-9893-870F-F370-F160552CB596}"/>
              </a:ext>
            </a:extLst>
          </p:cNvPr>
          <p:cNvSpPr txBox="1"/>
          <p:nvPr/>
        </p:nvSpPr>
        <p:spPr>
          <a:xfrm>
            <a:off x="6928992" y="4635683"/>
            <a:ext cx="545342"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05</a:t>
            </a:r>
          </a:p>
        </p:txBody>
      </p:sp>
      <p:sp>
        <p:nvSpPr>
          <p:cNvPr id="86" name="TextBox 85">
            <a:extLst>
              <a:ext uri="{FF2B5EF4-FFF2-40B4-BE49-F238E27FC236}">
                <a16:creationId xmlns:a16="http://schemas.microsoft.com/office/drawing/2014/main" id="{34EA9DF6-9A3A-9530-C30F-21570BAE9CD3}"/>
              </a:ext>
            </a:extLst>
          </p:cNvPr>
          <p:cNvSpPr txBox="1"/>
          <p:nvPr/>
        </p:nvSpPr>
        <p:spPr>
          <a:xfrm>
            <a:off x="7713301" y="4651071"/>
            <a:ext cx="1503938" cy="461665"/>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Prioritization Grid</a:t>
            </a:r>
          </a:p>
          <a:p>
            <a:endParaRPr lang="en-IN" sz="1200" dirty="0">
              <a:solidFill>
                <a:schemeClr val="bg1"/>
              </a:solidFill>
              <a:latin typeface="Poppins Medium" panose="00000600000000000000" pitchFamily="50" charset="0"/>
              <a:cs typeface="Poppins Medium" panose="00000600000000000000" pitchFamily="50" charset="0"/>
            </a:endParaRPr>
          </a:p>
        </p:txBody>
      </p:sp>
      <p:sp>
        <p:nvSpPr>
          <p:cNvPr id="89" name="Rectangle: Rounded Corners 88">
            <a:extLst>
              <a:ext uri="{FF2B5EF4-FFF2-40B4-BE49-F238E27FC236}">
                <a16:creationId xmlns:a16="http://schemas.microsoft.com/office/drawing/2014/main" id="{5BAB56DE-FAC9-6A3E-70C7-04B2135E8766}"/>
              </a:ext>
            </a:extLst>
          </p:cNvPr>
          <p:cNvSpPr/>
          <p:nvPr/>
        </p:nvSpPr>
        <p:spPr>
          <a:xfrm rot="16200000">
            <a:off x="8148993" y="4070757"/>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0" name="Rectangle: Rounded Corners 89">
            <a:extLst>
              <a:ext uri="{FF2B5EF4-FFF2-40B4-BE49-F238E27FC236}">
                <a16:creationId xmlns:a16="http://schemas.microsoft.com/office/drawing/2014/main" id="{071ECFCC-5BFD-B535-758F-699047D40F04}"/>
              </a:ext>
            </a:extLst>
          </p:cNvPr>
          <p:cNvSpPr/>
          <p:nvPr/>
        </p:nvSpPr>
        <p:spPr>
          <a:xfrm>
            <a:off x="6888132" y="5331617"/>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1" name="TextBox 90">
            <a:extLst>
              <a:ext uri="{FF2B5EF4-FFF2-40B4-BE49-F238E27FC236}">
                <a16:creationId xmlns:a16="http://schemas.microsoft.com/office/drawing/2014/main" id="{691D0EC1-C3E0-F617-AFB4-7CDFEF32BEFE}"/>
              </a:ext>
            </a:extLst>
          </p:cNvPr>
          <p:cNvSpPr txBox="1"/>
          <p:nvPr/>
        </p:nvSpPr>
        <p:spPr>
          <a:xfrm>
            <a:off x="6928190" y="5493239"/>
            <a:ext cx="546946" cy="430887"/>
          </a:xfrm>
          <a:prstGeom prst="rect">
            <a:avLst/>
          </a:prstGeom>
          <a:noFill/>
        </p:spPr>
        <p:txBody>
          <a:bodyPr wrap="none" rtlCol="0">
            <a:spAutoFit/>
          </a:bodyPr>
          <a:lstStyle/>
          <a:p>
            <a:pPr algn="ctr"/>
            <a:r>
              <a:rPr lang="en-IN" sz="2200" dirty="0">
                <a:solidFill>
                  <a:schemeClr val="bg1"/>
                </a:solidFill>
                <a:latin typeface="Poppins Medium" panose="00000600000000000000" pitchFamily="50" charset="0"/>
                <a:cs typeface="Poppins Medium" panose="00000600000000000000" pitchFamily="50" charset="0"/>
              </a:rPr>
              <a:t>06</a:t>
            </a:r>
          </a:p>
        </p:txBody>
      </p:sp>
      <p:sp>
        <p:nvSpPr>
          <p:cNvPr id="93" name="TextBox 92">
            <a:extLst>
              <a:ext uri="{FF2B5EF4-FFF2-40B4-BE49-F238E27FC236}">
                <a16:creationId xmlns:a16="http://schemas.microsoft.com/office/drawing/2014/main" id="{77069DE1-F4F9-E1DF-E2CB-86CB44A03F01}"/>
              </a:ext>
            </a:extLst>
          </p:cNvPr>
          <p:cNvSpPr txBox="1"/>
          <p:nvPr/>
        </p:nvSpPr>
        <p:spPr>
          <a:xfrm>
            <a:off x="7733113" y="5508627"/>
            <a:ext cx="1661032" cy="646331"/>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Detailed Bus Matrix</a:t>
            </a:r>
          </a:p>
          <a:p>
            <a:br>
              <a:rPr lang="en-IN" sz="1200" dirty="0">
                <a:solidFill>
                  <a:schemeClr val="bg1"/>
                </a:solidFill>
                <a:latin typeface="Poppins Medium" panose="00000600000000000000" pitchFamily="50" charset="0"/>
                <a:cs typeface="Poppins Medium" panose="00000600000000000000" pitchFamily="50" charset="0"/>
              </a:rPr>
            </a:br>
            <a:endParaRPr lang="en-IN" sz="1200" dirty="0">
              <a:solidFill>
                <a:schemeClr val="bg1"/>
              </a:solidFill>
              <a:latin typeface="Poppins Medium" panose="00000600000000000000" pitchFamily="50" charset="0"/>
              <a:cs typeface="Poppins Medium" panose="00000600000000000000" pitchFamily="50" charset="0"/>
            </a:endParaRPr>
          </a:p>
        </p:txBody>
      </p:sp>
      <p:sp>
        <p:nvSpPr>
          <p:cNvPr id="2" name="TextBox 1">
            <a:hlinkClick r:id="rId2" action="ppaction://hlinksldjump"/>
            <a:extLst>
              <a:ext uri="{FF2B5EF4-FFF2-40B4-BE49-F238E27FC236}">
                <a16:creationId xmlns:a16="http://schemas.microsoft.com/office/drawing/2014/main" id="{9442A860-D4CC-48E4-0F0E-B4479E74D3CB}"/>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BF327C5E-38B8-FD40-1008-B590C0F45809}"/>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FA5F6DEF-A67E-12EF-EBE3-29B48FCD1581}"/>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2FA9CCA2-3810-299D-1E7F-F8776D90F925}"/>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0536EAAD-B702-7A4A-E8E3-E4CB0AE8781F}"/>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DCA17B6E-88D8-773E-BFC3-93D754FEFFD1}"/>
              </a:ext>
            </a:extLst>
          </p:cNvPr>
          <p:cNvGrpSpPr/>
          <p:nvPr/>
        </p:nvGrpSpPr>
        <p:grpSpPr>
          <a:xfrm>
            <a:off x="431322" y="1764517"/>
            <a:ext cx="177294" cy="204783"/>
            <a:chOff x="431322" y="1764517"/>
            <a:chExt cx="177294" cy="204783"/>
          </a:xfrm>
        </p:grpSpPr>
        <p:sp>
          <p:nvSpPr>
            <p:cNvPr id="18" name="Freeform: Shape 17">
              <a:hlinkClick r:id="rId4" action="ppaction://hlinksldjump"/>
              <a:extLst>
                <a:ext uri="{FF2B5EF4-FFF2-40B4-BE49-F238E27FC236}">
                  <a16:creationId xmlns:a16="http://schemas.microsoft.com/office/drawing/2014/main" id="{AEEADE66-51CC-E142-2DB8-DCA75220F35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4" name="Freeform: Shape 23">
              <a:hlinkClick r:id="rId4" action="ppaction://hlinksldjump"/>
              <a:extLst>
                <a:ext uri="{FF2B5EF4-FFF2-40B4-BE49-F238E27FC236}">
                  <a16:creationId xmlns:a16="http://schemas.microsoft.com/office/drawing/2014/main" id="{CAD433C1-E419-7FEA-703B-20713AD1521F}"/>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5" name="Freeform: Shape 24">
              <a:hlinkClick r:id="rId4" action="ppaction://hlinksldjump"/>
              <a:extLst>
                <a:ext uri="{FF2B5EF4-FFF2-40B4-BE49-F238E27FC236}">
                  <a16:creationId xmlns:a16="http://schemas.microsoft.com/office/drawing/2014/main" id="{DC1A2FF7-3037-51BA-B691-84C347E10CD8}"/>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grpSp>
        <p:nvGrpSpPr>
          <p:cNvPr id="42" name="Group 41">
            <a:extLst>
              <a:ext uri="{FF2B5EF4-FFF2-40B4-BE49-F238E27FC236}">
                <a16:creationId xmlns:a16="http://schemas.microsoft.com/office/drawing/2014/main" id="{BD4A6E65-57F7-591E-2153-C006B4235BD4}"/>
              </a:ext>
            </a:extLst>
          </p:cNvPr>
          <p:cNvGrpSpPr/>
          <p:nvPr/>
        </p:nvGrpSpPr>
        <p:grpSpPr>
          <a:xfrm>
            <a:off x="431321" y="2245105"/>
            <a:ext cx="203670" cy="203670"/>
            <a:chOff x="431321" y="3254199"/>
            <a:chExt cx="265483" cy="265483"/>
          </a:xfrm>
        </p:grpSpPr>
        <p:sp>
          <p:nvSpPr>
            <p:cNvPr id="52" name="Rectangle: Rounded Corners 51">
              <a:hlinkClick r:id="rId4" action="ppaction://hlinksldjump"/>
              <a:extLst>
                <a:ext uri="{FF2B5EF4-FFF2-40B4-BE49-F238E27FC236}">
                  <a16:creationId xmlns:a16="http://schemas.microsoft.com/office/drawing/2014/main" id="{A51E1879-0983-793E-8C67-35ADC92A94D4}"/>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Graphic 51" descr="Heart with solid fill">
              <a:hlinkClick r:id="rId4" action="ppaction://hlinksldjump"/>
              <a:extLst>
                <a:ext uri="{FF2B5EF4-FFF2-40B4-BE49-F238E27FC236}">
                  <a16:creationId xmlns:a16="http://schemas.microsoft.com/office/drawing/2014/main" id="{CF707A24-BB37-2310-5D3D-D5FF23E3A4BC}"/>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82" name="TextBox 81">
            <a:hlinkClick r:id="rId4" action="ppaction://hlinksldjump"/>
            <a:extLst>
              <a:ext uri="{FF2B5EF4-FFF2-40B4-BE49-F238E27FC236}">
                <a16:creationId xmlns:a16="http://schemas.microsoft.com/office/drawing/2014/main" id="{AD4FDD65-F811-D90E-1CF7-966F2B4333FD}"/>
              </a:ext>
            </a:extLst>
          </p:cNvPr>
          <p:cNvSpPr txBox="1"/>
          <p:nvPr/>
        </p:nvSpPr>
        <p:spPr>
          <a:xfrm>
            <a:off x="870251" y="2219244"/>
            <a:ext cx="114807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Services</a:t>
            </a:r>
          </a:p>
        </p:txBody>
      </p:sp>
      <p:cxnSp>
        <p:nvCxnSpPr>
          <p:cNvPr id="87" name="Straight Connector 86">
            <a:extLst>
              <a:ext uri="{FF2B5EF4-FFF2-40B4-BE49-F238E27FC236}">
                <a16:creationId xmlns:a16="http://schemas.microsoft.com/office/drawing/2014/main" id="{456A5BA5-2440-DF86-D8E7-A321F282A4B5}"/>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7AE04041-2489-1C8B-2FC9-949BCD046337}"/>
              </a:ext>
            </a:extLst>
          </p:cNvPr>
          <p:cNvGrpSpPr/>
          <p:nvPr/>
        </p:nvGrpSpPr>
        <p:grpSpPr>
          <a:xfrm>
            <a:off x="3258053" y="292100"/>
            <a:ext cx="297947" cy="297947"/>
            <a:chOff x="8892506" y="664914"/>
            <a:chExt cx="209401" cy="209401"/>
          </a:xfrm>
        </p:grpSpPr>
        <p:sp>
          <p:nvSpPr>
            <p:cNvPr id="9" name="Oval 8">
              <a:hlinkClick r:id="" action="ppaction://hlinkshowjump?jump=previousslide"/>
              <a:extLst>
                <a:ext uri="{FF2B5EF4-FFF2-40B4-BE49-F238E27FC236}">
                  <a16:creationId xmlns:a16="http://schemas.microsoft.com/office/drawing/2014/main" id="{86E04132-DD40-D888-227A-2FF55C8155AC}"/>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raphic 63" descr="Caret Left with solid fill">
              <a:hlinkClick r:id="" action="ppaction://hlinkshowjump?jump=previousslide"/>
              <a:extLst>
                <a:ext uri="{FF2B5EF4-FFF2-40B4-BE49-F238E27FC236}">
                  <a16:creationId xmlns:a16="http://schemas.microsoft.com/office/drawing/2014/main" id="{9D1CF412-EA23-FA8F-EF03-64FEC15FC5C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6" name="Group 15">
            <a:extLst>
              <a:ext uri="{FF2B5EF4-FFF2-40B4-BE49-F238E27FC236}">
                <a16:creationId xmlns:a16="http://schemas.microsoft.com/office/drawing/2014/main" id="{589B536A-21A8-C49C-C264-E5F388E1EA52}"/>
              </a:ext>
            </a:extLst>
          </p:cNvPr>
          <p:cNvGrpSpPr/>
          <p:nvPr/>
        </p:nvGrpSpPr>
        <p:grpSpPr>
          <a:xfrm flipH="1">
            <a:off x="3665943" y="292100"/>
            <a:ext cx="297947" cy="297947"/>
            <a:chOff x="8892506" y="664914"/>
            <a:chExt cx="209401" cy="209401"/>
          </a:xfrm>
        </p:grpSpPr>
        <p:sp>
          <p:nvSpPr>
            <p:cNvPr id="17" name="Oval 16">
              <a:hlinkClick r:id="" action="ppaction://hlinkshowjump?jump=nextslide"/>
              <a:extLst>
                <a:ext uri="{FF2B5EF4-FFF2-40B4-BE49-F238E27FC236}">
                  <a16:creationId xmlns:a16="http://schemas.microsoft.com/office/drawing/2014/main" id="{40A466A9-4C65-A3A5-0762-2B090A939A8A}"/>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Graphic 63" descr="Caret Left with solid fill">
              <a:hlinkClick r:id="" action="ppaction://hlinkshowjump?jump=nextslide"/>
              <a:extLst>
                <a:ext uri="{FF2B5EF4-FFF2-40B4-BE49-F238E27FC236}">
                  <a16:creationId xmlns:a16="http://schemas.microsoft.com/office/drawing/2014/main" id="{8794D78F-E67C-04BF-C09E-C4A809C4CAD9}"/>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Tree>
    <p:extLst>
      <p:ext uri="{BB962C8B-B14F-4D97-AF65-F5344CB8AC3E}">
        <p14:creationId xmlns:p14="http://schemas.microsoft.com/office/powerpoint/2010/main" val="23647734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2C2C2C"/>
            </a:gs>
            <a:gs pos="55000">
              <a:schemeClr val="tx1"/>
            </a:gs>
          </a:gsLst>
          <a:lin ang="5400000" scaled="1"/>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025ACCD-BEFE-4057-D0DA-23300AB28132}"/>
              </a:ext>
            </a:extLst>
          </p:cNvPr>
          <p:cNvSpPr>
            <a:spLocks noGrp="1" noRot="1" noMove="1" noResize="1" noEditPoints="1" noAdjustHandles="1" noChangeArrowheads="1" noChangeShapeType="1"/>
          </p:cNvSpPr>
          <p:nvPr/>
        </p:nvSpPr>
        <p:spPr>
          <a:xfrm>
            <a:off x="0" y="0"/>
            <a:ext cx="300867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424F5E4E-9FDC-BD92-DDA4-122C91ADE39F}"/>
              </a:ext>
            </a:extLst>
          </p:cNvPr>
          <p:cNvGrpSpPr/>
          <p:nvPr/>
        </p:nvGrpSpPr>
        <p:grpSpPr>
          <a:xfrm>
            <a:off x="400078" y="221673"/>
            <a:ext cx="361410" cy="70427"/>
            <a:chOff x="249382" y="221673"/>
            <a:chExt cx="234616" cy="45719"/>
          </a:xfrm>
        </p:grpSpPr>
        <p:sp>
          <p:nvSpPr>
            <p:cNvPr id="4" name="Oval 3">
              <a:extLst>
                <a:ext uri="{FF2B5EF4-FFF2-40B4-BE49-F238E27FC236}">
                  <a16:creationId xmlns:a16="http://schemas.microsoft.com/office/drawing/2014/main" id="{F85C9BE8-F382-7DF0-2A23-EF042FD71119}"/>
                </a:ext>
              </a:extLst>
            </p:cNvPr>
            <p:cNvSpPr/>
            <p:nvPr/>
          </p:nvSpPr>
          <p:spPr>
            <a:xfrm>
              <a:off x="24938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a16="http://schemas.microsoft.com/office/drawing/2014/main" id="{3F54E8A3-668A-3F3A-D1EA-9A82C2E2130E}"/>
                </a:ext>
              </a:extLst>
            </p:cNvPr>
            <p:cNvSpPr/>
            <p:nvPr/>
          </p:nvSpPr>
          <p:spPr>
            <a:xfrm>
              <a:off x="344632"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3408F0E-7024-852D-650D-D6ED0C99B1A2}"/>
                </a:ext>
              </a:extLst>
            </p:cNvPr>
            <p:cNvSpPr/>
            <p:nvPr/>
          </p:nvSpPr>
          <p:spPr>
            <a:xfrm>
              <a:off x="438279" y="221673"/>
              <a:ext cx="45719" cy="4571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73" name="Group 72">
            <a:extLst>
              <a:ext uri="{FF2B5EF4-FFF2-40B4-BE49-F238E27FC236}">
                <a16:creationId xmlns:a16="http://schemas.microsoft.com/office/drawing/2014/main" id="{25268A36-91BD-F774-706B-5A541EC6E5D2}"/>
              </a:ext>
            </a:extLst>
          </p:cNvPr>
          <p:cNvGrpSpPr/>
          <p:nvPr/>
        </p:nvGrpSpPr>
        <p:grpSpPr>
          <a:xfrm>
            <a:off x="9104466" y="294121"/>
            <a:ext cx="1011084" cy="311801"/>
            <a:chOff x="9104466" y="294121"/>
            <a:chExt cx="1011084" cy="311801"/>
          </a:xfrm>
        </p:grpSpPr>
        <p:sp>
          <p:nvSpPr>
            <p:cNvPr id="71" name="Rectangle: Rounded Corners 70">
              <a:extLst>
                <a:ext uri="{FF2B5EF4-FFF2-40B4-BE49-F238E27FC236}">
                  <a16:creationId xmlns:a16="http://schemas.microsoft.com/office/drawing/2014/main" id="{ADD5BFBE-6641-D138-826B-10AF96D14A21}"/>
                </a:ext>
              </a:extLst>
            </p:cNvPr>
            <p:cNvSpPr/>
            <p:nvPr/>
          </p:nvSpPr>
          <p:spPr>
            <a:xfrm>
              <a:off x="9104466" y="294121"/>
              <a:ext cx="1011084" cy="297947"/>
            </a:xfrm>
            <a:prstGeom prst="roundRect">
              <a:avLst>
                <a:gd name="adj" fmla="val 50000"/>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41CB0576-DF8B-34D7-6035-B4F1FE7BA261}"/>
                </a:ext>
              </a:extLst>
            </p:cNvPr>
            <p:cNvSpPr txBox="1"/>
            <p:nvPr/>
          </p:nvSpPr>
          <p:spPr>
            <a:xfrm>
              <a:off x="9179442" y="328923"/>
              <a:ext cx="861133"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Upgrade</a:t>
              </a:r>
            </a:p>
          </p:txBody>
        </p:sp>
      </p:grpSp>
      <p:sp>
        <p:nvSpPr>
          <p:cNvPr id="75" name="Rectangle: Rounded Corners 74">
            <a:extLst>
              <a:ext uri="{FF2B5EF4-FFF2-40B4-BE49-F238E27FC236}">
                <a16:creationId xmlns:a16="http://schemas.microsoft.com/office/drawing/2014/main" id="{82381173-9D11-EA28-C232-8562E09E7A8A}"/>
              </a:ext>
            </a:extLst>
          </p:cNvPr>
          <p:cNvSpPr/>
          <p:nvPr/>
        </p:nvSpPr>
        <p:spPr>
          <a:xfrm>
            <a:off x="10428440" y="294121"/>
            <a:ext cx="1363509" cy="297947"/>
          </a:xfrm>
          <a:prstGeom prst="roundRect">
            <a:avLst>
              <a:gd name="adj" fmla="val 50000"/>
            </a:avLst>
          </a:prstGeom>
          <a:solidFill>
            <a:srgbClr val="0A080F"/>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6" name="TextBox 75">
            <a:extLst>
              <a:ext uri="{FF2B5EF4-FFF2-40B4-BE49-F238E27FC236}">
                <a16:creationId xmlns:a16="http://schemas.microsoft.com/office/drawing/2014/main" id="{49C2A340-4710-5833-FBEA-EC919DD51A6E}"/>
              </a:ext>
            </a:extLst>
          </p:cNvPr>
          <p:cNvSpPr txBox="1"/>
          <p:nvPr/>
        </p:nvSpPr>
        <p:spPr>
          <a:xfrm>
            <a:off x="10659597" y="328923"/>
            <a:ext cx="851515" cy="276999"/>
          </a:xfrm>
          <a:prstGeom prst="rect">
            <a:avLst/>
          </a:prstGeom>
          <a:noFill/>
        </p:spPr>
        <p:txBody>
          <a:bodyPr wrap="none" rtlCol="0">
            <a:spAutoFit/>
          </a:bodyPr>
          <a:lstStyle/>
          <a:p>
            <a:r>
              <a:rPr lang="en-IN" sz="1200" dirty="0">
                <a:solidFill>
                  <a:schemeClr val="bg1"/>
                </a:solidFill>
                <a:latin typeface="Poppins Medium" panose="00000600000000000000" pitchFamily="50" charset="0"/>
                <a:cs typeface="Poppins Medium" panose="00000600000000000000" pitchFamily="50" charset="0"/>
              </a:rPr>
              <a:t>Group-9</a:t>
            </a:r>
          </a:p>
        </p:txBody>
      </p:sp>
      <p:sp>
        <p:nvSpPr>
          <p:cNvPr id="77" name="Oval 76">
            <a:extLst>
              <a:ext uri="{FF2B5EF4-FFF2-40B4-BE49-F238E27FC236}">
                <a16:creationId xmlns:a16="http://schemas.microsoft.com/office/drawing/2014/main" id="{7859F75F-3F6A-F6DE-C7C4-920FB32200D1}"/>
              </a:ext>
            </a:extLst>
          </p:cNvPr>
          <p:cNvSpPr/>
          <p:nvPr/>
        </p:nvSpPr>
        <p:spPr>
          <a:xfrm>
            <a:off x="10465928" y="322008"/>
            <a:ext cx="238127" cy="238127"/>
          </a:xfrm>
          <a:prstGeom prst="ellipse">
            <a:avLst/>
          </a:prstGeom>
          <a:solidFill>
            <a:srgbClr val="5555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0" name="Graphic 78">
            <a:extLst>
              <a:ext uri="{FF2B5EF4-FFF2-40B4-BE49-F238E27FC236}">
                <a16:creationId xmlns:a16="http://schemas.microsoft.com/office/drawing/2014/main" id="{2770181D-94BB-87F9-9F1C-C577F5415446}"/>
              </a:ext>
            </a:extLst>
          </p:cNvPr>
          <p:cNvSpPr/>
          <p:nvPr/>
        </p:nvSpPr>
        <p:spPr>
          <a:xfrm>
            <a:off x="10526959" y="377048"/>
            <a:ext cx="116064" cy="128047"/>
          </a:xfrm>
          <a:custGeom>
            <a:avLst/>
            <a:gdLst>
              <a:gd name="connsiteX0" fmla="*/ 115527 w 116064"/>
              <a:gd name="connsiteY0" fmla="*/ 108391 h 128047"/>
              <a:gd name="connsiteX1" fmla="*/ 94646 w 116064"/>
              <a:gd name="connsiteY1" fmla="*/ 71344 h 128047"/>
              <a:gd name="connsiteX2" fmla="*/ 79582 w 116064"/>
              <a:gd name="connsiteY2" fmla="*/ 62465 h 128047"/>
              <a:gd name="connsiteX3" fmla="*/ 84052 w 116064"/>
              <a:gd name="connsiteY3" fmla="*/ 11702 h 128047"/>
              <a:gd name="connsiteX4" fmla="*/ 35187 w 116064"/>
              <a:gd name="connsiteY4" fmla="*/ 8640 h 128047"/>
              <a:gd name="connsiteX5" fmla="*/ 23308 w 116064"/>
              <a:gd name="connsiteY5" fmla="*/ 32889 h 128047"/>
              <a:gd name="connsiteX6" fmla="*/ 36534 w 116064"/>
              <a:gd name="connsiteY6" fmla="*/ 62404 h 128047"/>
              <a:gd name="connsiteX7" fmla="*/ 35432 w 116064"/>
              <a:gd name="connsiteY7" fmla="*/ 62894 h 128047"/>
              <a:gd name="connsiteX8" fmla="*/ 4448 w 116064"/>
              <a:gd name="connsiteY8" fmla="*/ 94123 h 128047"/>
              <a:gd name="connsiteX9" fmla="*/ 100 w 116064"/>
              <a:gd name="connsiteY9" fmla="*/ 122842 h 128047"/>
              <a:gd name="connsiteX10" fmla="*/ 1631 w 116064"/>
              <a:gd name="connsiteY10" fmla="*/ 126210 h 128047"/>
              <a:gd name="connsiteX11" fmla="*/ 6407 w 116064"/>
              <a:gd name="connsiteY11" fmla="*/ 128047 h 128047"/>
              <a:gd name="connsiteX12" fmla="*/ 109648 w 116064"/>
              <a:gd name="connsiteY12" fmla="*/ 128047 h 128047"/>
              <a:gd name="connsiteX13" fmla="*/ 110995 w 116064"/>
              <a:gd name="connsiteY13" fmla="*/ 127986 h 128047"/>
              <a:gd name="connsiteX14" fmla="*/ 116016 w 116064"/>
              <a:gd name="connsiteY14" fmla="*/ 122475 h 128047"/>
              <a:gd name="connsiteX15" fmla="*/ 115465 w 116064"/>
              <a:gd name="connsiteY15" fmla="*/ 108330 h 128047"/>
              <a:gd name="connsiteX16" fmla="*/ 34881 w 116064"/>
              <a:gd name="connsiteY16" fmla="*/ 35094 h 128047"/>
              <a:gd name="connsiteX17" fmla="*/ 57721 w 116064"/>
              <a:gd name="connsiteY17" fmla="*/ 11702 h 128047"/>
              <a:gd name="connsiteX18" fmla="*/ 81235 w 116064"/>
              <a:gd name="connsiteY18" fmla="*/ 34971 h 128047"/>
              <a:gd name="connsiteX19" fmla="*/ 57966 w 116064"/>
              <a:gd name="connsiteY19" fmla="*/ 58240 h 128047"/>
              <a:gd name="connsiteX20" fmla="*/ 34881 w 116064"/>
              <a:gd name="connsiteY20" fmla="*/ 35094 h 128047"/>
              <a:gd name="connsiteX21" fmla="*/ 103280 w 116064"/>
              <a:gd name="connsiteY21" fmla="*/ 116413 h 128047"/>
              <a:gd name="connsiteX22" fmla="*/ 57966 w 116064"/>
              <a:gd name="connsiteY22" fmla="*/ 116413 h 128047"/>
              <a:gd name="connsiteX23" fmla="*/ 13082 w 116064"/>
              <a:gd name="connsiteY23" fmla="*/ 116413 h 128047"/>
              <a:gd name="connsiteX24" fmla="*/ 11612 w 116064"/>
              <a:gd name="connsiteY24" fmla="*/ 114943 h 128047"/>
              <a:gd name="connsiteX25" fmla="*/ 41494 w 116064"/>
              <a:gd name="connsiteY25" fmla="*/ 72936 h 128047"/>
              <a:gd name="connsiteX26" fmla="*/ 103219 w 116064"/>
              <a:gd name="connsiteY26" fmla="*/ 105697 h 128047"/>
              <a:gd name="connsiteX27" fmla="*/ 104443 w 116064"/>
              <a:gd name="connsiteY27" fmla="*/ 115127 h 128047"/>
              <a:gd name="connsiteX28" fmla="*/ 103219 w 116064"/>
              <a:gd name="connsiteY28" fmla="*/ 116351 h 128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16064" h="128047">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bg1"/>
          </a:solidFill>
          <a:ln w="6016" cap="flat">
            <a:noFill/>
            <a:prstDash val="solid"/>
            <a:miter/>
          </a:ln>
        </p:spPr>
        <p:txBody>
          <a:bodyPr rtlCol="0" anchor="ctr"/>
          <a:lstStyle/>
          <a:p>
            <a:endParaRPr lang="en-IN"/>
          </a:p>
        </p:txBody>
      </p:sp>
      <p:sp>
        <p:nvSpPr>
          <p:cNvPr id="81" name="Isosceles Triangle 80">
            <a:extLst>
              <a:ext uri="{FF2B5EF4-FFF2-40B4-BE49-F238E27FC236}">
                <a16:creationId xmlns:a16="http://schemas.microsoft.com/office/drawing/2014/main" id="{59106057-6687-7436-2443-36CF82D5A997}"/>
              </a:ext>
            </a:extLst>
          </p:cNvPr>
          <p:cNvSpPr/>
          <p:nvPr/>
        </p:nvSpPr>
        <p:spPr>
          <a:xfrm rot="3600000">
            <a:off x="11583174" y="388252"/>
            <a:ext cx="86542" cy="746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2" name="TextBox 91">
            <a:extLst>
              <a:ext uri="{FF2B5EF4-FFF2-40B4-BE49-F238E27FC236}">
                <a16:creationId xmlns:a16="http://schemas.microsoft.com/office/drawing/2014/main" id="{232C2ADA-8B7B-4990-FB78-B27C9A79E87E}"/>
              </a:ext>
            </a:extLst>
          </p:cNvPr>
          <p:cNvSpPr txBox="1"/>
          <p:nvPr/>
        </p:nvSpPr>
        <p:spPr>
          <a:xfrm>
            <a:off x="3164036" y="596123"/>
            <a:ext cx="3724096" cy="769441"/>
          </a:xfrm>
          <a:prstGeom prst="rect">
            <a:avLst/>
          </a:prstGeom>
          <a:noFill/>
        </p:spPr>
        <p:txBody>
          <a:bodyPr wrap="none" rtlCol="0">
            <a:spAutoFit/>
          </a:bodyPr>
          <a:lstStyle/>
          <a:p>
            <a:r>
              <a:rPr lang="en-IN" sz="4400" dirty="0">
                <a:solidFill>
                  <a:srgbClr val="1ED760"/>
                </a:solidFill>
                <a:latin typeface="Poppins Medium" panose="00000600000000000000" pitchFamily="50" charset="0"/>
                <a:cs typeface="Poppins Medium" panose="00000600000000000000" pitchFamily="50" charset="0"/>
              </a:rPr>
              <a:t>Our Services</a:t>
            </a:r>
          </a:p>
        </p:txBody>
      </p:sp>
      <p:sp>
        <p:nvSpPr>
          <p:cNvPr id="23" name="Rectangle: Rounded Corners 22">
            <a:extLst>
              <a:ext uri="{FF2B5EF4-FFF2-40B4-BE49-F238E27FC236}">
                <a16:creationId xmlns:a16="http://schemas.microsoft.com/office/drawing/2014/main" id="{44AF4737-265B-A328-3F66-0E2783658E82}"/>
              </a:ext>
            </a:extLst>
          </p:cNvPr>
          <p:cNvSpPr/>
          <p:nvPr/>
        </p:nvSpPr>
        <p:spPr>
          <a:xfrm rot="16200000">
            <a:off x="4493466" y="1067746"/>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36" name="Rectangle: Rounded Corners 35">
            <a:extLst>
              <a:ext uri="{FF2B5EF4-FFF2-40B4-BE49-F238E27FC236}">
                <a16:creationId xmlns:a16="http://schemas.microsoft.com/office/drawing/2014/main" id="{4DC967C5-83A7-AD1A-BBC7-D3A104DE021D}"/>
              </a:ext>
            </a:extLst>
          </p:cNvPr>
          <p:cNvSpPr/>
          <p:nvPr/>
        </p:nvSpPr>
        <p:spPr>
          <a:xfrm>
            <a:off x="3232605" y="2328606"/>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37" name="TextBox 36">
            <a:extLst>
              <a:ext uri="{FF2B5EF4-FFF2-40B4-BE49-F238E27FC236}">
                <a16:creationId xmlns:a16="http://schemas.microsoft.com/office/drawing/2014/main" id="{34F596A3-D6A5-20F5-27B0-AFB77A63F95B}"/>
              </a:ext>
            </a:extLst>
          </p:cNvPr>
          <p:cNvSpPr txBox="1"/>
          <p:nvPr/>
        </p:nvSpPr>
        <p:spPr>
          <a:xfrm>
            <a:off x="3340792" y="2490228"/>
            <a:ext cx="410690"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08</a:t>
            </a:r>
          </a:p>
        </p:txBody>
      </p:sp>
      <p:sp>
        <p:nvSpPr>
          <p:cNvPr id="39" name="TextBox 38">
            <a:extLst>
              <a:ext uri="{FF2B5EF4-FFF2-40B4-BE49-F238E27FC236}">
                <a16:creationId xmlns:a16="http://schemas.microsoft.com/office/drawing/2014/main" id="{FF6C9467-5B08-8BAB-F1CB-37ED726D228E}"/>
              </a:ext>
            </a:extLst>
          </p:cNvPr>
          <p:cNvSpPr txBox="1"/>
          <p:nvPr/>
        </p:nvSpPr>
        <p:spPr>
          <a:xfrm>
            <a:off x="4057774" y="2505616"/>
            <a:ext cx="2635658" cy="307777"/>
          </a:xfrm>
          <a:prstGeom prst="rect">
            <a:avLst/>
          </a:prstGeom>
          <a:noFill/>
        </p:spPr>
        <p:txBody>
          <a:bodyPr wrap="non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Logical Fact Table Diagram</a:t>
            </a:r>
            <a:endParaRPr lang="en-IN" sz="1400" dirty="0">
              <a:solidFill>
                <a:schemeClr val="bg2"/>
              </a:solidFill>
              <a:latin typeface="Poppins" pitchFamily="2" charset="77"/>
              <a:cs typeface="Poppins" pitchFamily="2" charset="77"/>
            </a:endParaRPr>
          </a:p>
        </p:txBody>
      </p:sp>
      <p:sp>
        <p:nvSpPr>
          <p:cNvPr id="45" name="Rectangle: Rounded Corners 44">
            <a:extLst>
              <a:ext uri="{FF2B5EF4-FFF2-40B4-BE49-F238E27FC236}">
                <a16:creationId xmlns:a16="http://schemas.microsoft.com/office/drawing/2014/main" id="{B256E905-DA71-294B-7F7C-C652F54C3A6E}"/>
              </a:ext>
            </a:extLst>
          </p:cNvPr>
          <p:cNvSpPr/>
          <p:nvPr/>
        </p:nvSpPr>
        <p:spPr>
          <a:xfrm rot="16200000">
            <a:off x="4493466" y="1925303"/>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46" name="Rectangle: Rounded Corners 45">
            <a:extLst>
              <a:ext uri="{FF2B5EF4-FFF2-40B4-BE49-F238E27FC236}">
                <a16:creationId xmlns:a16="http://schemas.microsoft.com/office/drawing/2014/main" id="{188EFA61-DB70-DAFC-31DC-BDC96A80EEA8}"/>
              </a:ext>
            </a:extLst>
          </p:cNvPr>
          <p:cNvSpPr/>
          <p:nvPr/>
        </p:nvSpPr>
        <p:spPr>
          <a:xfrm>
            <a:off x="3232605" y="3186163"/>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48" name="TextBox 47">
            <a:extLst>
              <a:ext uri="{FF2B5EF4-FFF2-40B4-BE49-F238E27FC236}">
                <a16:creationId xmlns:a16="http://schemas.microsoft.com/office/drawing/2014/main" id="{87923580-32B6-08A6-F477-AC680FDF33FA}"/>
              </a:ext>
            </a:extLst>
          </p:cNvPr>
          <p:cNvSpPr txBox="1"/>
          <p:nvPr/>
        </p:nvSpPr>
        <p:spPr>
          <a:xfrm>
            <a:off x="3340790" y="3347785"/>
            <a:ext cx="410690"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09</a:t>
            </a:r>
          </a:p>
        </p:txBody>
      </p:sp>
      <p:sp>
        <p:nvSpPr>
          <p:cNvPr id="51" name="TextBox 50">
            <a:extLst>
              <a:ext uri="{FF2B5EF4-FFF2-40B4-BE49-F238E27FC236}">
                <a16:creationId xmlns:a16="http://schemas.microsoft.com/office/drawing/2014/main" id="{0AE6C7DB-54A3-306D-51D7-F9A62821BC12}"/>
              </a:ext>
            </a:extLst>
          </p:cNvPr>
          <p:cNvSpPr txBox="1"/>
          <p:nvPr/>
        </p:nvSpPr>
        <p:spPr>
          <a:xfrm>
            <a:off x="4057774" y="3363173"/>
            <a:ext cx="1911101" cy="307777"/>
          </a:xfrm>
          <a:prstGeom prst="rect">
            <a:avLst/>
          </a:prstGeom>
          <a:noFill/>
        </p:spPr>
        <p:txBody>
          <a:bodyPr wrap="none" rtlCol="0">
            <a:spAutoFit/>
          </a:bodyPr>
          <a:lstStyle/>
          <a:p>
            <a:r>
              <a:rPr lang="en-US" sz="1400" i="0" u="none" strike="noStrike" dirty="0">
                <a:solidFill>
                  <a:schemeClr val="bg2"/>
                </a:solidFill>
                <a:effectLst/>
                <a:latin typeface="Poppins" pitchFamily="2" charset="77"/>
                <a:cs typeface="Poppins" pitchFamily="2" charset="77"/>
              </a:rPr>
              <a:t>Detailed Fact Table</a:t>
            </a:r>
            <a:endParaRPr lang="en-IN" sz="1400" dirty="0">
              <a:solidFill>
                <a:schemeClr val="bg2"/>
              </a:solidFill>
              <a:latin typeface="Poppins" pitchFamily="2" charset="77"/>
              <a:cs typeface="Poppins" pitchFamily="2" charset="77"/>
            </a:endParaRPr>
          </a:p>
        </p:txBody>
      </p:sp>
      <p:sp>
        <p:nvSpPr>
          <p:cNvPr id="56" name="Rectangle: Rounded Corners 55">
            <a:extLst>
              <a:ext uri="{FF2B5EF4-FFF2-40B4-BE49-F238E27FC236}">
                <a16:creationId xmlns:a16="http://schemas.microsoft.com/office/drawing/2014/main" id="{9BA740F2-8C9A-B970-BF59-F06421B1D7DA}"/>
              </a:ext>
            </a:extLst>
          </p:cNvPr>
          <p:cNvSpPr/>
          <p:nvPr/>
        </p:nvSpPr>
        <p:spPr>
          <a:xfrm rot="16200000">
            <a:off x="4493466" y="2782859"/>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57" name="Rectangle: Rounded Corners 56">
            <a:extLst>
              <a:ext uri="{FF2B5EF4-FFF2-40B4-BE49-F238E27FC236}">
                <a16:creationId xmlns:a16="http://schemas.microsoft.com/office/drawing/2014/main" id="{D7028E34-DEE1-21AF-1D83-2D82580FAEB2}"/>
              </a:ext>
            </a:extLst>
          </p:cNvPr>
          <p:cNvSpPr/>
          <p:nvPr/>
        </p:nvSpPr>
        <p:spPr>
          <a:xfrm>
            <a:off x="3232605" y="4043719"/>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59" name="TextBox 58">
            <a:extLst>
              <a:ext uri="{FF2B5EF4-FFF2-40B4-BE49-F238E27FC236}">
                <a16:creationId xmlns:a16="http://schemas.microsoft.com/office/drawing/2014/main" id="{6D780EB8-AF77-C957-0C50-B6CC014553E1}"/>
              </a:ext>
            </a:extLst>
          </p:cNvPr>
          <p:cNvSpPr txBox="1"/>
          <p:nvPr/>
        </p:nvSpPr>
        <p:spPr>
          <a:xfrm>
            <a:off x="3368844" y="4205341"/>
            <a:ext cx="354584"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10</a:t>
            </a:r>
          </a:p>
        </p:txBody>
      </p:sp>
      <p:sp>
        <p:nvSpPr>
          <p:cNvPr id="60" name="TextBox 59">
            <a:extLst>
              <a:ext uri="{FF2B5EF4-FFF2-40B4-BE49-F238E27FC236}">
                <a16:creationId xmlns:a16="http://schemas.microsoft.com/office/drawing/2014/main" id="{A182E973-9E5E-248B-72F7-B3EB6FB871AC}"/>
              </a:ext>
            </a:extLst>
          </p:cNvPr>
          <p:cNvSpPr txBox="1"/>
          <p:nvPr/>
        </p:nvSpPr>
        <p:spPr>
          <a:xfrm>
            <a:off x="4057774" y="4220729"/>
            <a:ext cx="2515432" cy="307777"/>
          </a:xfrm>
          <a:prstGeom prst="rect">
            <a:avLst/>
          </a:prstGeom>
          <a:noFill/>
        </p:spPr>
        <p:txBody>
          <a:bodyPr wrap="none" rtlCol="0">
            <a:spAutoFit/>
          </a:bodyPr>
          <a:lstStyle/>
          <a:p>
            <a:r>
              <a:rPr lang="en-IN" sz="1400" dirty="0">
                <a:solidFill>
                  <a:schemeClr val="bg2"/>
                </a:solidFill>
                <a:latin typeface="Poppins" pitchFamily="2" charset="77"/>
                <a:cs typeface="Poppins" pitchFamily="2" charset="77"/>
              </a:rPr>
              <a:t>High Level Model Diagram</a:t>
            </a:r>
          </a:p>
        </p:txBody>
      </p:sp>
      <p:sp>
        <p:nvSpPr>
          <p:cNvPr id="63" name="Rectangle: Rounded Corners 62">
            <a:extLst>
              <a:ext uri="{FF2B5EF4-FFF2-40B4-BE49-F238E27FC236}">
                <a16:creationId xmlns:a16="http://schemas.microsoft.com/office/drawing/2014/main" id="{47AFAA0F-4912-A9E2-F38E-0D53833DD103}"/>
              </a:ext>
            </a:extLst>
          </p:cNvPr>
          <p:cNvSpPr/>
          <p:nvPr/>
        </p:nvSpPr>
        <p:spPr>
          <a:xfrm rot="16200000">
            <a:off x="8093885" y="1067746"/>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66" name="Rectangle: Rounded Corners 65">
            <a:extLst>
              <a:ext uri="{FF2B5EF4-FFF2-40B4-BE49-F238E27FC236}">
                <a16:creationId xmlns:a16="http://schemas.microsoft.com/office/drawing/2014/main" id="{C800A48B-76D3-4A43-7A51-44D9C1E42F7E}"/>
              </a:ext>
            </a:extLst>
          </p:cNvPr>
          <p:cNvSpPr/>
          <p:nvPr/>
        </p:nvSpPr>
        <p:spPr>
          <a:xfrm>
            <a:off x="6833024" y="2328606"/>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74" name="TextBox 73">
            <a:extLst>
              <a:ext uri="{FF2B5EF4-FFF2-40B4-BE49-F238E27FC236}">
                <a16:creationId xmlns:a16="http://schemas.microsoft.com/office/drawing/2014/main" id="{D1EB0B5B-9B73-3AD3-B6AF-B8FD207D5402}"/>
              </a:ext>
            </a:extLst>
          </p:cNvPr>
          <p:cNvSpPr txBox="1"/>
          <p:nvPr/>
        </p:nvSpPr>
        <p:spPr>
          <a:xfrm>
            <a:off x="6969263" y="2490228"/>
            <a:ext cx="354584"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14</a:t>
            </a:r>
          </a:p>
        </p:txBody>
      </p:sp>
      <p:sp>
        <p:nvSpPr>
          <p:cNvPr id="78" name="TextBox 77">
            <a:extLst>
              <a:ext uri="{FF2B5EF4-FFF2-40B4-BE49-F238E27FC236}">
                <a16:creationId xmlns:a16="http://schemas.microsoft.com/office/drawing/2014/main" id="{245E1DAD-9FDE-65CC-54CB-E9BA20B4E466}"/>
              </a:ext>
            </a:extLst>
          </p:cNvPr>
          <p:cNvSpPr txBox="1"/>
          <p:nvPr/>
        </p:nvSpPr>
        <p:spPr>
          <a:xfrm>
            <a:off x="7658193" y="2505616"/>
            <a:ext cx="3201517" cy="307777"/>
          </a:xfrm>
          <a:prstGeom prst="rect">
            <a:avLst/>
          </a:prstGeom>
          <a:noFill/>
        </p:spPr>
        <p:txBody>
          <a:bodyPr wrap="none" rtlCol="0">
            <a:spAutoFit/>
          </a:bodyPr>
          <a:lstStyle/>
          <a:p>
            <a:r>
              <a:rPr lang="en-IN" sz="1400" dirty="0">
                <a:solidFill>
                  <a:schemeClr val="bg2"/>
                </a:solidFill>
                <a:latin typeface="Poppins" pitchFamily="2" charset="77"/>
                <a:cs typeface="Poppins" pitchFamily="2" charset="77"/>
              </a:rPr>
              <a:t>Transformation Rules for Revenue</a:t>
            </a:r>
          </a:p>
        </p:txBody>
      </p:sp>
      <p:sp>
        <p:nvSpPr>
          <p:cNvPr id="83" name="Rectangle: Rounded Corners 82">
            <a:extLst>
              <a:ext uri="{FF2B5EF4-FFF2-40B4-BE49-F238E27FC236}">
                <a16:creationId xmlns:a16="http://schemas.microsoft.com/office/drawing/2014/main" id="{7F4E7200-F011-20D7-7E51-EEBE8E188403}"/>
              </a:ext>
            </a:extLst>
          </p:cNvPr>
          <p:cNvSpPr/>
          <p:nvPr/>
        </p:nvSpPr>
        <p:spPr>
          <a:xfrm rot="16200000">
            <a:off x="8093885" y="1925303"/>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84" name="Rectangle: Rounded Corners 83">
            <a:extLst>
              <a:ext uri="{FF2B5EF4-FFF2-40B4-BE49-F238E27FC236}">
                <a16:creationId xmlns:a16="http://schemas.microsoft.com/office/drawing/2014/main" id="{4139E23D-6FED-647B-2EF0-D0E10A03FC5A}"/>
              </a:ext>
            </a:extLst>
          </p:cNvPr>
          <p:cNvSpPr/>
          <p:nvPr/>
        </p:nvSpPr>
        <p:spPr>
          <a:xfrm>
            <a:off x="6833024" y="3186163"/>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85" name="TextBox 84">
            <a:extLst>
              <a:ext uri="{FF2B5EF4-FFF2-40B4-BE49-F238E27FC236}">
                <a16:creationId xmlns:a16="http://schemas.microsoft.com/office/drawing/2014/main" id="{C92C8AEB-9893-870F-F370-F160552CB596}"/>
              </a:ext>
            </a:extLst>
          </p:cNvPr>
          <p:cNvSpPr txBox="1"/>
          <p:nvPr/>
        </p:nvSpPr>
        <p:spPr>
          <a:xfrm>
            <a:off x="6969262" y="3347785"/>
            <a:ext cx="354584"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15</a:t>
            </a:r>
          </a:p>
        </p:txBody>
      </p:sp>
      <p:sp>
        <p:nvSpPr>
          <p:cNvPr id="86" name="TextBox 85">
            <a:extLst>
              <a:ext uri="{FF2B5EF4-FFF2-40B4-BE49-F238E27FC236}">
                <a16:creationId xmlns:a16="http://schemas.microsoft.com/office/drawing/2014/main" id="{34EA9DF6-9A3A-9530-C30F-21570BAE9CD3}"/>
              </a:ext>
            </a:extLst>
          </p:cNvPr>
          <p:cNvSpPr txBox="1"/>
          <p:nvPr/>
        </p:nvSpPr>
        <p:spPr>
          <a:xfrm>
            <a:off x="7669995" y="3363173"/>
            <a:ext cx="2441694" cy="738664"/>
          </a:xfrm>
          <a:prstGeom prst="rect">
            <a:avLst/>
          </a:prstGeom>
          <a:noFill/>
        </p:spPr>
        <p:txBody>
          <a:bodyPr wrap="non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Cube Design for Revenue</a:t>
            </a:r>
            <a:endParaRPr lang="en-US" sz="1400" dirty="0">
              <a:solidFill>
                <a:schemeClr val="bg2"/>
              </a:solidFill>
              <a:effectLst/>
              <a:latin typeface="Poppins" pitchFamily="2" charset="77"/>
              <a:cs typeface="Poppins" pitchFamily="2" charset="77"/>
            </a:endParaRPr>
          </a:p>
          <a:p>
            <a:br>
              <a:rPr lang="en-US" sz="1400" dirty="0">
                <a:solidFill>
                  <a:schemeClr val="bg2"/>
                </a:solidFill>
                <a:latin typeface="Poppins" pitchFamily="2" charset="77"/>
                <a:cs typeface="Poppins" pitchFamily="2" charset="77"/>
              </a:rPr>
            </a:br>
            <a:endParaRPr lang="en-IN" sz="1400" dirty="0">
              <a:solidFill>
                <a:schemeClr val="bg2"/>
              </a:solidFill>
              <a:latin typeface="Poppins" pitchFamily="2" charset="77"/>
              <a:cs typeface="Poppins" pitchFamily="2" charset="77"/>
            </a:endParaRPr>
          </a:p>
        </p:txBody>
      </p:sp>
      <p:sp>
        <p:nvSpPr>
          <p:cNvPr id="89" name="Rectangle: Rounded Corners 88">
            <a:extLst>
              <a:ext uri="{FF2B5EF4-FFF2-40B4-BE49-F238E27FC236}">
                <a16:creationId xmlns:a16="http://schemas.microsoft.com/office/drawing/2014/main" id="{5BAB56DE-FAC9-6A3E-70C7-04B2135E8766}"/>
              </a:ext>
            </a:extLst>
          </p:cNvPr>
          <p:cNvSpPr/>
          <p:nvPr/>
        </p:nvSpPr>
        <p:spPr>
          <a:xfrm rot="16200000">
            <a:off x="8093885" y="2782859"/>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90" name="Rectangle: Rounded Corners 89">
            <a:extLst>
              <a:ext uri="{FF2B5EF4-FFF2-40B4-BE49-F238E27FC236}">
                <a16:creationId xmlns:a16="http://schemas.microsoft.com/office/drawing/2014/main" id="{071ECFCC-5BFD-B535-758F-699047D40F04}"/>
              </a:ext>
            </a:extLst>
          </p:cNvPr>
          <p:cNvSpPr/>
          <p:nvPr/>
        </p:nvSpPr>
        <p:spPr>
          <a:xfrm>
            <a:off x="6833024" y="4043719"/>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91" name="TextBox 90">
            <a:extLst>
              <a:ext uri="{FF2B5EF4-FFF2-40B4-BE49-F238E27FC236}">
                <a16:creationId xmlns:a16="http://schemas.microsoft.com/office/drawing/2014/main" id="{691D0EC1-C3E0-F617-AFB4-7CDFEF32BEFE}"/>
              </a:ext>
            </a:extLst>
          </p:cNvPr>
          <p:cNvSpPr txBox="1"/>
          <p:nvPr/>
        </p:nvSpPr>
        <p:spPr>
          <a:xfrm>
            <a:off x="6968461" y="4205341"/>
            <a:ext cx="356188"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16</a:t>
            </a:r>
          </a:p>
        </p:txBody>
      </p:sp>
      <p:sp>
        <p:nvSpPr>
          <p:cNvPr id="93" name="TextBox 92">
            <a:extLst>
              <a:ext uri="{FF2B5EF4-FFF2-40B4-BE49-F238E27FC236}">
                <a16:creationId xmlns:a16="http://schemas.microsoft.com/office/drawing/2014/main" id="{77069DE1-F4F9-E1DF-E2CB-86CB44A03F01}"/>
              </a:ext>
            </a:extLst>
          </p:cNvPr>
          <p:cNvSpPr txBox="1"/>
          <p:nvPr/>
        </p:nvSpPr>
        <p:spPr>
          <a:xfrm>
            <a:off x="7678005" y="4220729"/>
            <a:ext cx="3062057" cy="307777"/>
          </a:xfrm>
          <a:prstGeom prst="rect">
            <a:avLst/>
          </a:prstGeom>
          <a:noFill/>
        </p:spPr>
        <p:txBody>
          <a:bodyPr wrap="none" rtlCol="0">
            <a:spAutoFit/>
          </a:bodyPr>
          <a:lstStyle/>
          <a:p>
            <a:r>
              <a:rPr lang="en-IN" sz="1400" dirty="0">
                <a:solidFill>
                  <a:schemeClr val="bg2"/>
                </a:solidFill>
                <a:latin typeface="Poppins" pitchFamily="2" charset="77"/>
                <a:cs typeface="Poppins" pitchFamily="2" charset="77"/>
              </a:rPr>
              <a:t>E-commerce Aggregate Tables </a:t>
            </a:r>
          </a:p>
        </p:txBody>
      </p:sp>
      <p:sp>
        <p:nvSpPr>
          <p:cNvPr id="2" name="TextBox 1">
            <a:hlinkClick r:id="rId2" action="ppaction://hlinksldjump"/>
            <a:extLst>
              <a:ext uri="{FF2B5EF4-FFF2-40B4-BE49-F238E27FC236}">
                <a16:creationId xmlns:a16="http://schemas.microsoft.com/office/drawing/2014/main" id="{9442A860-D4CC-48E4-0F0E-B4479E74D3CB}"/>
              </a:ext>
            </a:extLst>
          </p:cNvPr>
          <p:cNvSpPr txBox="1"/>
          <p:nvPr/>
        </p:nvSpPr>
        <p:spPr>
          <a:xfrm>
            <a:off x="869323" y="845770"/>
            <a:ext cx="918841"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Welcome</a:t>
            </a:r>
          </a:p>
        </p:txBody>
      </p:sp>
      <p:sp>
        <p:nvSpPr>
          <p:cNvPr id="10" name="Graphic 14">
            <a:hlinkClick r:id="rId2" action="ppaction://hlinksldjump"/>
            <a:extLst>
              <a:ext uri="{FF2B5EF4-FFF2-40B4-BE49-F238E27FC236}">
                <a16:creationId xmlns:a16="http://schemas.microsoft.com/office/drawing/2014/main" id="{BF327C5E-38B8-FD40-1008-B590C0F45809}"/>
              </a:ext>
            </a:extLst>
          </p:cNvPr>
          <p:cNvSpPr/>
          <p:nvPr/>
        </p:nvSpPr>
        <p:spPr>
          <a:xfrm>
            <a:off x="400079" y="837919"/>
            <a:ext cx="205404" cy="204111"/>
          </a:xfrm>
          <a:custGeom>
            <a:avLst/>
            <a:gdLst>
              <a:gd name="connsiteX0" fmla="*/ 535467 w 535484"/>
              <a:gd name="connsiteY0" fmla="*/ 325659 h 532115"/>
              <a:gd name="connsiteX1" fmla="*/ 535467 w 535484"/>
              <a:gd name="connsiteY1" fmla="*/ 468764 h 532115"/>
              <a:gd name="connsiteX2" fmla="*/ 472362 w 535484"/>
              <a:gd name="connsiteY2" fmla="*/ 532084 h 532115"/>
              <a:gd name="connsiteX3" fmla="*/ 379443 w 535484"/>
              <a:gd name="connsiteY3" fmla="*/ 532084 h 532115"/>
              <a:gd name="connsiteX4" fmla="*/ 337191 w 535484"/>
              <a:gd name="connsiteY4" fmla="*/ 489882 h 532115"/>
              <a:gd name="connsiteX5" fmla="*/ 337191 w 535484"/>
              <a:gd name="connsiteY5" fmla="*/ 386429 h 532115"/>
              <a:gd name="connsiteX6" fmla="*/ 314400 w 535484"/>
              <a:gd name="connsiteY6" fmla="*/ 363555 h 532115"/>
              <a:gd name="connsiteX7" fmla="*/ 220852 w 535484"/>
              <a:gd name="connsiteY7" fmla="*/ 363555 h 532115"/>
              <a:gd name="connsiteX8" fmla="*/ 198393 w 535484"/>
              <a:gd name="connsiteY8" fmla="*/ 386114 h 532115"/>
              <a:gd name="connsiteX9" fmla="*/ 198393 w 535484"/>
              <a:gd name="connsiteY9" fmla="*/ 489567 h 532115"/>
              <a:gd name="connsiteX10" fmla="*/ 155825 w 535484"/>
              <a:gd name="connsiteY10" fmla="*/ 532084 h 532115"/>
              <a:gd name="connsiteX11" fmla="*/ 62277 w 535484"/>
              <a:gd name="connsiteY11" fmla="*/ 532084 h 532115"/>
              <a:gd name="connsiteX12" fmla="*/ 83 w 535484"/>
              <a:gd name="connsiteY12" fmla="*/ 469691 h 532115"/>
              <a:gd name="connsiteX13" fmla="*/ 0 w 535484"/>
              <a:gd name="connsiteY13" fmla="*/ 179772 h 532115"/>
              <a:gd name="connsiteX14" fmla="*/ 22277 w 535484"/>
              <a:gd name="connsiteY14" fmla="*/ 140584 h 532115"/>
              <a:gd name="connsiteX15" fmla="*/ 245448 w 535484"/>
              <a:gd name="connsiteY15" fmla="*/ 6737 h 532115"/>
              <a:gd name="connsiteX16" fmla="*/ 289854 w 535484"/>
              <a:gd name="connsiteY16" fmla="*/ 6605 h 532115"/>
              <a:gd name="connsiteX17" fmla="*/ 514548 w 535484"/>
              <a:gd name="connsiteY17" fmla="*/ 141412 h 532115"/>
              <a:gd name="connsiteX18" fmla="*/ 535484 w 535484"/>
              <a:gd name="connsiteY18" fmla="*/ 178844 h 532115"/>
              <a:gd name="connsiteX19" fmla="*/ 535451 w 535484"/>
              <a:gd name="connsiteY19" fmla="*/ 325676 h 53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35484" h="532115">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w="1651" cap="flat">
            <a:noFill/>
            <a:prstDash val="solid"/>
            <a:miter/>
          </a:ln>
        </p:spPr>
        <p:txBody>
          <a:bodyPr rtlCol="0" anchor="ctr"/>
          <a:lstStyle/>
          <a:p>
            <a:endParaRPr lang="en-IN"/>
          </a:p>
        </p:txBody>
      </p:sp>
      <p:sp>
        <p:nvSpPr>
          <p:cNvPr id="11" name="TextBox 10">
            <a:hlinkClick r:id="rId3" action="ppaction://hlinksldjump"/>
            <a:extLst>
              <a:ext uri="{FF2B5EF4-FFF2-40B4-BE49-F238E27FC236}">
                <a16:creationId xmlns:a16="http://schemas.microsoft.com/office/drawing/2014/main" id="{FA5F6DEF-A67E-12EF-EBE3-29B48FCD1581}"/>
              </a:ext>
            </a:extLst>
          </p:cNvPr>
          <p:cNvSpPr txBox="1"/>
          <p:nvPr/>
        </p:nvSpPr>
        <p:spPr>
          <a:xfrm>
            <a:off x="869323" y="1302704"/>
            <a:ext cx="87876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About Us</a:t>
            </a:r>
          </a:p>
        </p:txBody>
      </p:sp>
      <p:sp>
        <p:nvSpPr>
          <p:cNvPr id="12" name="Graphic 19">
            <a:hlinkClick r:id="rId3" action="ppaction://hlinksldjump"/>
            <a:extLst>
              <a:ext uri="{FF2B5EF4-FFF2-40B4-BE49-F238E27FC236}">
                <a16:creationId xmlns:a16="http://schemas.microsoft.com/office/drawing/2014/main" id="{2FA9CCA2-3810-299D-1E7F-F8776D90F925}"/>
              </a:ext>
            </a:extLst>
          </p:cNvPr>
          <p:cNvSpPr/>
          <p:nvPr/>
        </p:nvSpPr>
        <p:spPr>
          <a:xfrm>
            <a:off x="405478" y="1294855"/>
            <a:ext cx="197120" cy="204111"/>
          </a:xfrm>
          <a:custGeom>
            <a:avLst/>
            <a:gdLst>
              <a:gd name="connsiteX0" fmla="*/ 3715304 w 3788950"/>
              <a:gd name="connsiteY0" fmla="*/ 3556921 h 3923333"/>
              <a:gd name="connsiteX1" fmla="*/ 2822431 w 3788950"/>
              <a:gd name="connsiteY1" fmla="*/ 2629852 h 3923333"/>
              <a:gd name="connsiteX2" fmla="*/ 2820430 w 3788950"/>
              <a:gd name="connsiteY2" fmla="*/ 2571845 h 3923333"/>
              <a:gd name="connsiteX3" fmla="*/ 3065128 w 3788950"/>
              <a:gd name="connsiteY3" fmla="*/ 2146459 h 3923333"/>
              <a:gd name="connsiteX4" fmla="*/ 3148186 w 3788950"/>
              <a:gd name="connsiteY4" fmla="*/ 1330071 h 3923333"/>
              <a:gd name="connsiteX5" fmla="*/ 2612214 w 3788950"/>
              <a:gd name="connsiteY5" fmla="*/ 381476 h 3923333"/>
              <a:gd name="connsiteX6" fmla="*/ 1888600 w 3788950"/>
              <a:gd name="connsiteY6" fmla="*/ 29432 h 3923333"/>
              <a:gd name="connsiteX7" fmla="*/ 1718483 w 3788950"/>
              <a:gd name="connsiteY7" fmla="*/ 0 h 3923333"/>
              <a:gd name="connsiteX8" fmla="*/ 1695528 w 3788950"/>
              <a:gd name="connsiteY8" fmla="*/ 0 h 3923333"/>
              <a:gd name="connsiteX9" fmla="*/ 1672573 w 3788950"/>
              <a:gd name="connsiteY9" fmla="*/ 3905 h 3923333"/>
              <a:gd name="connsiteX10" fmla="*/ 1649617 w 3788950"/>
              <a:gd name="connsiteY10" fmla="*/ 0 h 3923333"/>
              <a:gd name="connsiteX11" fmla="*/ 1511695 w 3788950"/>
              <a:gd name="connsiteY11" fmla="*/ 0 h 3923333"/>
              <a:gd name="connsiteX12" fmla="*/ 1495312 w 3788950"/>
              <a:gd name="connsiteY12" fmla="*/ 3905 h 3923333"/>
              <a:gd name="connsiteX13" fmla="*/ 1482073 w 3788950"/>
              <a:gd name="connsiteY13" fmla="*/ 3905 h 3923333"/>
              <a:gd name="connsiteX14" fmla="*/ 1465690 w 3788950"/>
              <a:gd name="connsiteY14" fmla="*/ 0 h 3923333"/>
              <a:gd name="connsiteX15" fmla="*/ 1442734 w 3788950"/>
              <a:gd name="connsiteY15" fmla="*/ 0 h 3923333"/>
              <a:gd name="connsiteX16" fmla="*/ 1374726 w 3788950"/>
              <a:gd name="connsiteY16" fmla="*/ 14288 h 3923333"/>
              <a:gd name="connsiteX17" fmla="*/ 686926 w 3788950"/>
              <a:gd name="connsiteY17" fmla="*/ 281369 h 3923333"/>
              <a:gd name="connsiteX18" fmla="*/ 143429 w 3788950"/>
              <a:gd name="connsiteY18" fmla="*/ 930402 h 3923333"/>
              <a:gd name="connsiteX19" fmla="*/ 20366 w 3788950"/>
              <a:gd name="connsiteY19" fmla="*/ 1830229 h 3923333"/>
              <a:gd name="connsiteX20" fmla="*/ 534145 w 3788950"/>
              <a:gd name="connsiteY20" fmla="*/ 2766251 h 3923333"/>
              <a:gd name="connsiteX21" fmla="*/ 1337102 w 3788950"/>
              <a:gd name="connsiteY21" fmla="*/ 3148298 h 3923333"/>
              <a:gd name="connsiteX22" fmla="*/ 2460385 w 3788950"/>
              <a:gd name="connsiteY22" fmla="*/ 2901791 h 3923333"/>
              <a:gd name="connsiteX23" fmla="*/ 2519059 w 3788950"/>
              <a:gd name="connsiteY23" fmla="*/ 2908364 h 3923333"/>
              <a:gd name="connsiteX24" fmla="*/ 3416219 w 3788950"/>
              <a:gd name="connsiteY24" fmla="*/ 3842004 h 3923333"/>
              <a:gd name="connsiteX25" fmla="*/ 3449461 w 3788950"/>
              <a:gd name="connsiteY25" fmla="*/ 3873722 h 3923333"/>
              <a:gd name="connsiteX26" fmla="*/ 3761786 w 3788950"/>
              <a:gd name="connsiteY26" fmla="*/ 3818192 h 3923333"/>
              <a:gd name="connsiteX27" fmla="*/ 3715400 w 3788950"/>
              <a:gd name="connsiteY27" fmla="*/ 3557016 h 3923333"/>
              <a:gd name="connsiteX28" fmla="*/ 1586086 w 3788950"/>
              <a:gd name="connsiteY28" fmla="*/ 2754535 h 3923333"/>
              <a:gd name="connsiteX29" fmla="*/ 414701 w 3788950"/>
              <a:gd name="connsiteY29" fmla="*/ 1584389 h 3923333"/>
              <a:gd name="connsiteX30" fmla="*/ 1585609 w 3788950"/>
              <a:gd name="connsiteY30" fmla="*/ 413480 h 3923333"/>
              <a:gd name="connsiteX31" fmla="*/ 2754803 w 3788950"/>
              <a:gd name="connsiteY31" fmla="*/ 1585817 h 3923333"/>
              <a:gd name="connsiteX32" fmla="*/ 1586086 w 3788950"/>
              <a:gd name="connsiteY32" fmla="*/ 2754440 h 3923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788950" h="3923333">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w="9525" cap="flat">
            <a:noFill/>
            <a:prstDash val="solid"/>
            <a:miter/>
          </a:ln>
        </p:spPr>
        <p:txBody>
          <a:bodyPr rtlCol="0" anchor="ctr"/>
          <a:lstStyle/>
          <a:p>
            <a:endParaRPr lang="en-IN"/>
          </a:p>
        </p:txBody>
      </p:sp>
      <p:sp>
        <p:nvSpPr>
          <p:cNvPr id="14" name="TextBox 13">
            <a:hlinkClick r:id="rId4" action="ppaction://hlinksldjump"/>
            <a:extLst>
              <a:ext uri="{FF2B5EF4-FFF2-40B4-BE49-F238E27FC236}">
                <a16:creationId xmlns:a16="http://schemas.microsoft.com/office/drawing/2014/main" id="{0536EAAD-B702-7A4A-E8E3-E4CB0AE8781F}"/>
              </a:ext>
            </a:extLst>
          </p:cNvPr>
          <p:cNvSpPr txBox="1"/>
          <p:nvPr/>
        </p:nvSpPr>
        <p:spPr>
          <a:xfrm>
            <a:off x="869323" y="1751789"/>
            <a:ext cx="1071127" cy="276999"/>
          </a:xfrm>
          <a:prstGeom prst="rect">
            <a:avLst/>
          </a:prstGeom>
          <a:noFill/>
        </p:spPr>
        <p:txBody>
          <a:bodyPr wrap="none" rtlCol="0">
            <a:spAutoFit/>
          </a:bodyPr>
          <a:lstStyle/>
          <a:p>
            <a:r>
              <a:rPr lang="en-IN" sz="1200" dirty="0">
                <a:solidFill>
                  <a:srgbClr val="B4B5B2"/>
                </a:solidFill>
                <a:latin typeface="Poppins Medium" panose="00000600000000000000" pitchFamily="50" charset="0"/>
                <a:cs typeface="Poppins Medium" panose="00000600000000000000" pitchFamily="50" charset="0"/>
              </a:rPr>
              <a:t>Our  Teams</a:t>
            </a:r>
          </a:p>
        </p:txBody>
      </p:sp>
      <p:grpSp>
        <p:nvGrpSpPr>
          <p:cNvPr id="15" name="Group 14">
            <a:extLst>
              <a:ext uri="{FF2B5EF4-FFF2-40B4-BE49-F238E27FC236}">
                <a16:creationId xmlns:a16="http://schemas.microsoft.com/office/drawing/2014/main" id="{DCA17B6E-88D8-773E-BFC3-93D754FEFFD1}"/>
              </a:ext>
            </a:extLst>
          </p:cNvPr>
          <p:cNvGrpSpPr/>
          <p:nvPr/>
        </p:nvGrpSpPr>
        <p:grpSpPr>
          <a:xfrm>
            <a:off x="431322" y="1764517"/>
            <a:ext cx="177294" cy="204783"/>
            <a:chOff x="431322" y="1764517"/>
            <a:chExt cx="177294" cy="204783"/>
          </a:xfrm>
        </p:grpSpPr>
        <p:sp>
          <p:nvSpPr>
            <p:cNvPr id="18" name="Freeform: Shape 17">
              <a:hlinkClick r:id="rId4" action="ppaction://hlinksldjump"/>
              <a:extLst>
                <a:ext uri="{FF2B5EF4-FFF2-40B4-BE49-F238E27FC236}">
                  <a16:creationId xmlns:a16="http://schemas.microsoft.com/office/drawing/2014/main" id="{AEEADE66-51CC-E142-2DB8-DCA75220F358}"/>
                </a:ext>
              </a:extLst>
            </p:cNvPr>
            <p:cNvSpPr/>
            <p:nvPr/>
          </p:nvSpPr>
          <p:spPr>
            <a:xfrm>
              <a:off x="431322"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4" name="Freeform: Shape 23">
              <a:hlinkClick r:id="rId4" action="ppaction://hlinksldjump"/>
              <a:extLst>
                <a:ext uri="{FF2B5EF4-FFF2-40B4-BE49-F238E27FC236}">
                  <a16:creationId xmlns:a16="http://schemas.microsoft.com/office/drawing/2014/main" id="{CAD433C1-E419-7FEA-703B-20713AD1521F}"/>
                </a:ext>
              </a:extLst>
            </p:cNvPr>
            <p:cNvSpPr/>
            <p:nvPr/>
          </p:nvSpPr>
          <p:spPr>
            <a:xfrm>
              <a:off x="469291" y="1765205"/>
              <a:ext cx="15953" cy="203670"/>
            </a:xfrm>
            <a:custGeom>
              <a:avLst/>
              <a:gdLst>
                <a:gd name="connsiteX0" fmla="*/ 42232 w 84464"/>
                <a:gd name="connsiteY0" fmla="*/ 0 h 1078327"/>
                <a:gd name="connsiteX1" fmla="*/ 84464 w 84464"/>
                <a:gd name="connsiteY1" fmla="*/ 42232 h 1078327"/>
                <a:gd name="connsiteX2" fmla="*/ 84464 w 84464"/>
                <a:gd name="connsiteY2" fmla="*/ 1036095 h 1078327"/>
                <a:gd name="connsiteX3" fmla="*/ 42232 w 84464"/>
                <a:gd name="connsiteY3" fmla="*/ 1078327 h 1078327"/>
                <a:gd name="connsiteX4" fmla="*/ 42232 w 84464"/>
                <a:gd name="connsiteY4" fmla="*/ 1078327 h 1078327"/>
                <a:gd name="connsiteX5" fmla="*/ 0 w 84464"/>
                <a:gd name="connsiteY5" fmla="*/ 1036095 h 1078327"/>
                <a:gd name="connsiteX6" fmla="*/ 0 w 84464"/>
                <a:gd name="connsiteY6" fmla="*/ 42232 h 1078327"/>
                <a:gd name="connsiteX7" fmla="*/ 42232 w 84464"/>
                <a:gd name="connsiteY7" fmla="*/ 0 h 107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464" h="1078327">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w="56029" cap="flat">
              <a:noFill/>
              <a:prstDash val="solid"/>
              <a:miter/>
            </a:ln>
          </p:spPr>
          <p:txBody>
            <a:bodyPr rtlCol="0" anchor="ctr"/>
            <a:lstStyle/>
            <a:p>
              <a:endParaRPr lang="en-IN"/>
            </a:p>
          </p:txBody>
        </p:sp>
        <p:sp>
          <p:nvSpPr>
            <p:cNvPr id="25" name="Freeform: Shape 24">
              <a:hlinkClick r:id="rId4" action="ppaction://hlinksldjump"/>
              <a:extLst>
                <a:ext uri="{FF2B5EF4-FFF2-40B4-BE49-F238E27FC236}">
                  <a16:creationId xmlns:a16="http://schemas.microsoft.com/office/drawing/2014/main" id="{DC1A2FF7-3037-51BA-B691-84C347E10CD8}"/>
                </a:ext>
              </a:extLst>
            </p:cNvPr>
            <p:cNvSpPr/>
            <p:nvPr/>
          </p:nvSpPr>
          <p:spPr>
            <a:xfrm>
              <a:off x="509599" y="1764517"/>
              <a:ext cx="99017" cy="204783"/>
            </a:xfrm>
            <a:custGeom>
              <a:avLst/>
              <a:gdLst>
                <a:gd name="connsiteX0" fmla="*/ 482010 w 524241"/>
                <a:gd name="connsiteY0" fmla="*/ 1083659 h 1084222"/>
                <a:gd name="connsiteX1" fmla="*/ 42232 w 524241"/>
                <a:gd name="connsiteY1" fmla="*/ 1083659 h 1084222"/>
                <a:gd name="connsiteX2" fmla="*/ 0 w 524241"/>
                <a:gd name="connsiteY2" fmla="*/ 1041427 h 1084222"/>
                <a:gd name="connsiteX3" fmla="*/ 0 w 524241"/>
                <a:gd name="connsiteY3" fmla="*/ 41933 h 1084222"/>
                <a:gd name="connsiteX4" fmla="*/ 19708 w 524241"/>
                <a:gd name="connsiteY4" fmla="*/ 6458 h 1084222"/>
                <a:gd name="connsiteX5" fmla="*/ 60251 w 524241"/>
                <a:gd name="connsiteY5" fmla="*/ 4206 h 1084222"/>
                <a:gd name="connsiteX6" fmla="*/ 500029 w 524241"/>
                <a:gd name="connsiteY6" fmla="*/ 213114 h 1084222"/>
                <a:gd name="connsiteX7" fmla="*/ 524242 w 524241"/>
                <a:gd name="connsiteY7" fmla="*/ 251405 h 1084222"/>
                <a:gd name="connsiteX8" fmla="*/ 524242 w 524241"/>
                <a:gd name="connsiteY8" fmla="*/ 1041990 h 1084222"/>
                <a:gd name="connsiteX9" fmla="*/ 482010 w 524241"/>
                <a:gd name="connsiteY9" fmla="*/ 1084222 h 1084222"/>
                <a:gd name="connsiteX10" fmla="*/ 84464 w 524241"/>
                <a:gd name="connsiteY10" fmla="*/ 999195 h 1084222"/>
                <a:gd name="connsiteX11" fmla="*/ 439777 w 524241"/>
                <a:gd name="connsiteY11" fmla="*/ 999195 h 1084222"/>
                <a:gd name="connsiteX12" fmla="*/ 439777 w 524241"/>
                <a:gd name="connsiteY12" fmla="*/ 277307 h 1084222"/>
                <a:gd name="connsiteX13" fmla="*/ 84464 w 524241"/>
                <a:gd name="connsiteY13" fmla="*/ 108941 h 1084222"/>
                <a:gd name="connsiteX14" fmla="*/ 84464 w 524241"/>
                <a:gd name="connsiteY14" fmla="*/ 999195 h 1084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24241" h="1084222">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w="56029" cap="flat">
              <a:noFill/>
              <a:prstDash val="solid"/>
              <a:miter/>
            </a:ln>
          </p:spPr>
          <p:txBody>
            <a:bodyPr rtlCol="0" anchor="ctr"/>
            <a:lstStyle/>
            <a:p>
              <a:endParaRPr lang="en-IN" dirty="0"/>
            </a:p>
          </p:txBody>
        </p:sp>
      </p:grpSp>
      <p:grpSp>
        <p:nvGrpSpPr>
          <p:cNvPr id="42" name="Group 41">
            <a:extLst>
              <a:ext uri="{FF2B5EF4-FFF2-40B4-BE49-F238E27FC236}">
                <a16:creationId xmlns:a16="http://schemas.microsoft.com/office/drawing/2014/main" id="{BD4A6E65-57F7-591E-2153-C006B4235BD4}"/>
              </a:ext>
            </a:extLst>
          </p:cNvPr>
          <p:cNvGrpSpPr/>
          <p:nvPr/>
        </p:nvGrpSpPr>
        <p:grpSpPr>
          <a:xfrm>
            <a:off x="431321" y="2245105"/>
            <a:ext cx="203670" cy="203670"/>
            <a:chOff x="431321" y="3254199"/>
            <a:chExt cx="265483" cy="265483"/>
          </a:xfrm>
        </p:grpSpPr>
        <p:sp>
          <p:nvSpPr>
            <p:cNvPr id="52" name="Rectangle: Rounded Corners 51">
              <a:hlinkClick r:id="rId4" action="ppaction://hlinksldjump"/>
              <a:extLst>
                <a:ext uri="{FF2B5EF4-FFF2-40B4-BE49-F238E27FC236}">
                  <a16:creationId xmlns:a16="http://schemas.microsoft.com/office/drawing/2014/main" id="{A51E1879-0983-793E-8C67-35ADC92A94D4}"/>
                </a:ext>
              </a:extLst>
            </p:cNvPr>
            <p:cNvSpPr/>
            <p:nvPr/>
          </p:nvSpPr>
          <p:spPr>
            <a:xfrm>
              <a:off x="431321" y="3254199"/>
              <a:ext cx="265483" cy="265483"/>
            </a:xfrm>
            <a:prstGeom prst="roundRect">
              <a:avLst>
                <a:gd name="adj" fmla="val 12600"/>
              </a:avLst>
            </a:prstGeom>
            <a:gradFill flip="none" rotWithShape="1">
              <a:gsLst>
                <a:gs pos="11000">
                  <a:srgbClr val="4224B0"/>
                </a:gs>
                <a:gs pos="100000">
                  <a:srgbClr val="7F93A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Graphic 51" descr="Heart with solid fill">
              <a:hlinkClick r:id="rId4" action="ppaction://hlinksldjump"/>
              <a:extLst>
                <a:ext uri="{FF2B5EF4-FFF2-40B4-BE49-F238E27FC236}">
                  <a16:creationId xmlns:a16="http://schemas.microsoft.com/office/drawing/2014/main" id="{CF707A24-BB37-2310-5D3D-D5FF23E3A4BC}"/>
                </a:ext>
              </a:extLst>
            </p:cNvPr>
            <p:cNvSpPr/>
            <p:nvPr/>
          </p:nvSpPr>
          <p:spPr>
            <a:xfrm>
              <a:off x="498181" y="3324518"/>
              <a:ext cx="131762" cy="124845"/>
            </a:xfrm>
            <a:custGeom>
              <a:avLst/>
              <a:gdLst>
                <a:gd name="connsiteX0" fmla="*/ 323850 w 647700"/>
                <a:gd name="connsiteY0" fmla="*/ 127922 h 613696"/>
                <a:gd name="connsiteX1" fmla="*/ 0 w 647700"/>
                <a:gd name="connsiteY1" fmla="*/ 166022 h 613696"/>
                <a:gd name="connsiteX2" fmla="*/ 323850 w 647700"/>
                <a:gd name="connsiteY2" fmla="*/ 613697 h 613696"/>
                <a:gd name="connsiteX3" fmla="*/ 647700 w 647700"/>
                <a:gd name="connsiteY3" fmla="*/ 166022 h 613696"/>
                <a:gd name="connsiteX4" fmla="*/ 323850 w 647700"/>
                <a:gd name="connsiteY4" fmla="*/ 127922 h 613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700" h="613696">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w="9525" cap="flat">
              <a:noFill/>
              <a:prstDash val="solid"/>
              <a:miter/>
            </a:ln>
          </p:spPr>
          <p:txBody>
            <a:bodyPr rtlCol="0" anchor="ctr"/>
            <a:lstStyle/>
            <a:p>
              <a:endParaRPr lang="en-IN"/>
            </a:p>
          </p:txBody>
        </p:sp>
      </p:grpSp>
      <p:sp>
        <p:nvSpPr>
          <p:cNvPr id="82" name="TextBox 81">
            <a:hlinkClick r:id="rId4" action="ppaction://hlinksldjump"/>
            <a:extLst>
              <a:ext uri="{FF2B5EF4-FFF2-40B4-BE49-F238E27FC236}">
                <a16:creationId xmlns:a16="http://schemas.microsoft.com/office/drawing/2014/main" id="{AD4FDD65-F811-D90E-1CF7-966F2B4333FD}"/>
              </a:ext>
            </a:extLst>
          </p:cNvPr>
          <p:cNvSpPr txBox="1"/>
          <p:nvPr/>
        </p:nvSpPr>
        <p:spPr>
          <a:xfrm>
            <a:off x="870251" y="2219244"/>
            <a:ext cx="1148071" cy="276999"/>
          </a:xfrm>
          <a:prstGeom prst="rect">
            <a:avLst/>
          </a:prstGeom>
          <a:noFill/>
        </p:spPr>
        <p:txBody>
          <a:bodyPr wrap="none" rtlCol="0">
            <a:spAutoFit/>
          </a:bodyPr>
          <a:lstStyle/>
          <a:p>
            <a:r>
              <a:rPr lang="en-IN" sz="1200" dirty="0">
                <a:solidFill>
                  <a:srgbClr val="1ED760"/>
                </a:solidFill>
                <a:latin typeface="Poppins Medium" panose="00000600000000000000" pitchFamily="50" charset="0"/>
                <a:cs typeface="Poppins Medium" panose="00000600000000000000" pitchFamily="50" charset="0"/>
              </a:rPr>
              <a:t>Our Services</a:t>
            </a:r>
          </a:p>
        </p:txBody>
      </p:sp>
      <p:cxnSp>
        <p:nvCxnSpPr>
          <p:cNvPr id="87" name="Straight Connector 86">
            <a:extLst>
              <a:ext uri="{FF2B5EF4-FFF2-40B4-BE49-F238E27FC236}">
                <a16:creationId xmlns:a16="http://schemas.microsoft.com/office/drawing/2014/main" id="{456A5BA5-2440-DF86-D8E7-A321F282A4B5}"/>
              </a:ext>
            </a:extLst>
          </p:cNvPr>
          <p:cNvCxnSpPr>
            <a:cxnSpLocks/>
          </p:cNvCxnSpPr>
          <p:nvPr/>
        </p:nvCxnSpPr>
        <p:spPr>
          <a:xfrm>
            <a:off x="337523" y="3203103"/>
            <a:ext cx="2333625" cy="0"/>
          </a:xfrm>
          <a:prstGeom prst="line">
            <a:avLst/>
          </a:prstGeom>
          <a:ln>
            <a:solidFill>
              <a:srgbClr val="555554"/>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7AE04041-2489-1C8B-2FC9-949BCD046337}"/>
              </a:ext>
            </a:extLst>
          </p:cNvPr>
          <p:cNvGrpSpPr/>
          <p:nvPr/>
        </p:nvGrpSpPr>
        <p:grpSpPr>
          <a:xfrm>
            <a:off x="3258053" y="292100"/>
            <a:ext cx="297947" cy="297947"/>
            <a:chOff x="8892506" y="664914"/>
            <a:chExt cx="209401" cy="209401"/>
          </a:xfrm>
        </p:grpSpPr>
        <p:sp>
          <p:nvSpPr>
            <p:cNvPr id="9" name="Oval 8">
              <a:hlinkClick r:id="" action="ppaction://hlinkshowjump?jump=previousslide"/>
              <a:extLst>
                <a:ext uri="{FF2B5EF4-FFF2-40B4-BE49-F238E27FC236}">
                  <a16:creationId xmlns:a16="http://schemas.microsoft.com/office/drawing/2014/main" id="{86E04132-DD40-D888-227A-2FF55C8155AC}"/>
                </a:ext>
              </a:extLst>
            </p:cNvPr>
            <p:cNvSpPr/>
            <p:nvPr/>
          </p:nvSpPr>
          <p:spPr>
            <a:xfrm>
              <a:off x="8892506" y="664914"/>
              <a:ext cx="209401" cy="209401"/>
            </a:xfrm>
            <a:prstGeom prst="ellipse">
              <a:avLst/>
            </a:prstGeom>
            <a:solidFill>
              <a:srgbClr val="0A070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raphic 63" descr="Caret Left with solid fill">
              <a:hlinkClick r:id="" action="ppaction://hlinkshowjump?jump=previousslide"/>
              <a:extLst>
                <a:ext uri="{FF2B5EF4-FFF2-40B4-BE49-F238E27FC236}">
                  <a16:creationId xmlns:a16="http://schemas.microsoft.com/office/drawing/2014/main" id="{9D1CF412-EA23-FA8F-EF03-64FEC15FC5C2}"/>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chemeClr val="bg1"/>
            </a:solidFill>
            <a:ln w="9525" cap="flat">
              <a:noFill/>
              <a:prstDash val="solid"/>
              <a:miter/>
            </a:ln>
          </p:spPr>
          <p:txBody>
            <a:bodyPr rtlCol="0" anchor="ctr"/>
            <a:lstStyle/>
            <a:p>
              <a:endParaRPr lang="en-IN"/>
            </a:p>
          </p:txBody>
        </p:sp>
      </p:grpSp>
      <p:grpSp>
        <p:nvGrpSpPr>
          <p:cNvPr id="16" name="Group 15">
            <a:extLst>
              <a:ext uri="{FF2B5EF4-FFF2-40B4-BE49-F238E27FC236}">
                <a16:creationId xmlns:a16="http://schemas.microsoft.com/office/drawing/2014/main" id="{589B536A-21A8-C49C-C264-E5F388E1EA52}"/>
              </a:ext>
            </a:extLst>
          </p:cNvPr>
          <p:cNvGrpSpPr/>
          <p:nvPr/>
        </p:nvGrpSpPr>
        <p:grpSpPr>
          <a:xfrm flipH="1">
            <a:off x="3665943" y="292100"/>
            <a:ext cx="297947" cy="297947"/>
            <a:chOff x="8892506" y="664914"/>
            <a:chExt cx="209401" cy="209401"/>
          </a:xfrm>
        </p:grpSpPr>
        <p:sp>
          <p:nvSpPr>
            <p:cNvPr id="17" name="Oval 16">
              <a:hlinkClick r:id="" action="ppaction://hlinkshowjump?jump=nextslide"/>
              <a:extLst>
                <a:ext uri="{FF2B5EF4-FFF2-40B4-BE49-F238E27FC236}">
                  <a16:creationId xmlns:a16="http://schemas.microsoft.com/office/drawing/2014/main" id="{40A466A9-4C65-A3A5-0762-2B090A939A8A}"/>
                </a:ext>
              </a:extLst>
            </p:cNvPr>
            <p:cNvSpPr/>
            <p:nvPr/>
          </p:nvSpPr>
          <p:spPr>
            <a:xfrm>
              <a:off x="8892506" y="664914"/>
              <a:ext cx="209401" cy="209401"/>
            </a:xfrm>
            <a:prstGeom prst="ellipse">
              <a:avLst/>
            </a:prstGeom>
            <a:solidFill>
              <a:srgbClr val="120D1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Graphic 63" descr="Caret Left with solid fill">
              <a:hlinkClick r:id="" action="ppaction://hlinkshowjump?jump=nextslide"/>
              <a:extLst>
                <a:ext uri="{FF2B5EF4-FFF2-40B4-BE49-F238E27FC236}">
                  <a16:creationId xmlns:a16="http://schemas.microsoft.com/office/drawing/2014/main" id="{8794D78F-E67C-04BF-C09E-C4A809C4CAD9}"/>
                </a:ext>
              </a:extLst>
            </p:cNvPr>
            <p:cNvSpPr/>
            <p:nvPr/>
          </p:nvSpPr>
          <p:spPr>
            <a:xfrm>
              <a:off x="8960350" y="717942"/>
              <a:ext cx="59427" cy="103344"/>
            </a:xfrm>
            <a:custGeom>
              <a:avLst/>
              <a:gdLst>
                <a:gd name="connsiteX0" fmla="*/ 269081 w 309505"/>
                <a:gd name="connsiteY0" fmla="*/ 538229 h 538229"/>
                <a:gd name="connsiteX1" fmla="*/ 0 w 309505"/>
                <a:gd name="connsiteY1" fmla="*/ 269091 h 538229"/>
                <a:gd name="connsiteX2" fmla="*/ 269081 w 309505"/>
                <a:gd name="connsiteY2" fmla="*/ 0 h 538229"/>
                <a:gd name="connsiteX3" fmla="*/ 309496 w 309505"/>
                <a:gd name="connsiteY3" fmla="*/ 40405 h 538229"/>
                <a:gd name="connsiteX4" fmla="*/ 80810 w 309505"/>
                <a:gd name="connsiteY4" fmla="*/ 269091 h 538229"/>
                <a:gd name="connsiteX5" fmla="*/ 309505 w 309505"/>
                <a:gd name="connsiteY5" fmla="*/ 497824 h 538229"/>
                <a:gd name="connsiteX6" fmla="*/ 269081 w 309505"/>
                <a:gd name="connsiteY6" fmla="*/ 538229 h 53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505" h="538229">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w="9525" cap="flat">
              <a:noFill/>
              <a:prstDash val="solid"/>
              <a:miter/>
            </a:ln>
          </p:spPr>
          <p:txBody>
            <a:bodyPr rtlCol="0" anchor="ctr"/>
            <a:lstStyle/>
            <a:p>
              <a:endParaRPr lang="en-IN"/>
            </a:p>
          </p:txBody>
        </p:sp>
      </p:grpSp>
      <p:sp>
        <p:nvSpPr>
          <p:cNvPr id="20" name="Rectangle: Rounded Corners 22">
            <a:extLst>
              <a:ext uri="{FF2B5EF4-FFF2-40B4-BE49-F238E27FC236}">
                <a16:creationId xmlns:a16="http://schemas.microsoft.com/office/drawing/2014/main" id="{8CA3EA41-0CA2-D979-9FEA-9AD6E4A83F2B}"/>
              </a:ext>
            </a:extLst>
          </p:cNvPr>
          <p:cNvSpPr/>
          <p:nvPr/>
        </p:nvSpPr>
        <p:spPr>
          <a:xfrm rot="16200000">
            <a:off x="4493466" y="238105"/>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21" name="Rectangle: Rounded Corners 35">
            <a:extLst>
              <a:ext uri="{FF2B5EF4-FFF2-40B4-BE49-F238E27FC236}">
                <a16:creationId xmlns:a16="http://schemas.microsoft.com/office/drawing/2014/main" id="{88C46969-A98C-3F37-B4C2-2BBB523C5DBC}"/>
              </a:ext>
            </a:extLst>
          </p:cNvPr>
          <p:cNvSpPr/>
          <p:nvPr/>
        </p:nvSpPr>
        <p:spPr>
          <a:xfrm>
            <a:off x="3232605" y="1498965"/>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22" name="TextBox 21">
            <a:extLst>
              <a:ext uri="{FF2B5EF4-FFF2-40B4-BE49-F238E27FC236}">
                <a16:creationId xmlns:a16="http://schemas.microsoft.com/office/drawing/2014/main" id="{121BC448-3A74-C58F-9860-75970DC122D4}"/>
              </a:ext>
            </a:extLst>
          </p:cNvPr>
          <p:cNvSpPr txBox="1"/>
          <p:nvPr/>
        </p:nvSpPr>
        <p:spPr>
          <a:xfrm>
            <a:off x="3348806" y="1660587"/>
            <a:ext cx="394660"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07</a:t>
            </a:r>
          </a:p>
        </p:txBody>
      </p:sp>
      <p:sp>
        <p:nvSpPr>
          <p:cNvPr id="27" name="TextBox 26">
            <a:extLst>
              <a:ext uri="{FF2B5EF4-FFF2-40B4-BE49-F238E27FC236}">
                <a16:creationId xmlns:a16="http://schemas.microsoft.com/office/drawing/2014/main" id="{990111BD-CD76-A9DA-F9D4-C00738B99FD3}"/>
              </a:ext>
            </a:extLst>
          </p:cNvPr>
          <p:cNvSpPr txBox="1"/>
          <p:nvPr/>
        </p:nvSpPr>
        <p:spPr>
          <a:xfrm>
            <a:off x="4057774" y="1675975"/>
            <a:ext cx="2303836" cy="738664"/>
          </a:xfrm>
          <a:prstGeom prst="rect">
            <a:avLst/>
          </a:prstGeom>
          <a:noFill/>
        </p:spPr>
        <p:txBody>
          <a:bodyPr wrap="non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Conformed Dimensions</a:t>
            </a:r>
            <a:endParaRPr lang="en-US" sz="1400" dirty="0">
              <a:solidFill>
                <a:schemeClr val="bg2"/>
              </a:solidFill>
              <a:effectLst/>
              <a:latin typeface="Poppins" pitchFamily="2" charset="77"/>
              <a:cs typeface="Poppins" pitchFamily="2" charset="77"/>
            </a:endParaRPr>
          </a:p>
          <a:p>
            <a:br>
              <a:rPr lang="en-US" sz="1400" dirty="0">
                <a:solidFill>
                  <a:schemeClr val="bg2"/>
                </a:solidFill>
                <a:latin typeface="Poppins" pitchFamily="2" charset="77"/>
                <a:cs typeface="Poppins" pitchFamily="2" charset="77"/>
              </a:rPr>
            </a:br>
            <a:endParaRPr lang="en-IN" sz="1400" dirty="0">
              <a:solidFill>
                <a:schemeClr val="bg2"/>
              </a:solidFill>
              <a:latin typeface="Poppins" pitchFamily="2" charset="77"/>
              <a:cs typeface="Poppins" pitchFamily="2" charset="77"/>
            </a:endParaRPr>
          </a:p>
        </p:txBody>
      </p:sp>
      <p:sp>
        <p:nvSpPr>
          <p:cNvPr id="28" name="Rectangle: Rounded Corners 62">
            <a:extLst>
              <a:ext uri="{FF2B5EF4-FFF2-40B4-BE49-F238E27FC236}">
                <a16:creationId xmlns:a16="http://schemas.microsoft.com/office/drawing/2014/main" id="{90D6F0AC-6C4B-2B7B-287E-B2D43D199B8B}"/>
              </a:ext>
            </a:extLst>
          </p:cNvPr>
          <p:cNvSpPr/>
          <p:nvPr/>
        </p:nvSpPr>
        <p:spPr>
          <a:xfrm rot="16200000">
            <a:off x="8093885" y="238105"/>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29" name="Rectangle: Rounded Corners 65">
            <a:extLst>
              <a:ext uri="{FF2B5EF4-FFF2-40B4-BE49-F238E27FC236}">
                <a16:creationId xmlns:a16="http://schemas.microsoft.com/office/drawing/2014/main" id="{2C466F27-0EF7-7F6C-AC12-9C5D31E148DC}"/>
              </a:ext>
            </a:extLst>
          </p:cNvPr>
          <p:cNvSpPr/>
          <p:nvPr/>
        </p:nvSpPr>
        <p:spPr>
          <a:xfrm>
            <a:off x="6833024" y="1498965"/>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30" name="TextBox 29">
            <a:extLst>
              <a:ext uri="{FF2B5EF4-FFF2-40B4-BE49-F238E27FC236}">
                <a16:creationId xmlns:a16="http://schemas.microsoft.com/office/drawing/2014/main" id="{530E262A-1A03-75F2-407F-3261E2511CE4}"/>
              </a:ext>
            </a:extLst>
          </p:cNvPr>
          <p:cNvSpPr txBox="1"/>
          <p:nvPr/>
        </p:nvSpPr>
        <p:spPr>
          <a:xfrm>
            <a:off x="6972469" y="1660587"/>
            <a:ext cx="348172"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13</a:t>
            </a:r>
          </a:p>
        </p:txBody>
      </p:sp>
      <p:sp>
        <p:nvSpPr>
          <p:cNvPr id="33" name="TextBox 32">
            <a:extLst>
              <a:ext uri="{FF2B5EF4-FFF2-40B4-BE49-F238E27FC236}">
                <a16:creationId xmlns:a16="http://schemas.microsoft.com/office/drawing/2014/main" id="{C2C9BDB9-8E18-15DA-88C1-FC8EE57B288D}"/>
              </a:ext>
            </a:extLst>
          </p:cNvPr>
          <p:cNvSpPr txBox="1"/>
          <p:nvPr/>
        </p:nvSpPr>
        <p:spPr>
          <a:xfrm>
            <a:off x="7658193" y="1675975"/>
            <a:ext cx="3679212" cy="523220"/>
          </a:xfrm>
          <a:prstGeom prst="rect">
            <a:avLst/>
          </a:prstGeom>
          <a:noFill/>
        </p:spPr>
        <p:txBody>
          <a:bodyPr wrap="none" rtlCol="0">
            <a:spAutoFit/>
          </a:bodyPr>
          <a:lstStyle/>
          <a:p>
            <a:r>
              <a:rPr lang="en-IN" sz="1400" dirty="0">
                <a:solidFill>
                  <a:schemeClr val="bg2"/>
                </a:solidFill>
                <a:latin typeface="Poppins" pitchFamily="2" charset="77"/>
                <a:cs typeface="Poppins" pitchFamily="2" charset="77"/>
              </a:rPr>
              <a:t>Dimension Attribute Detail Descriptions</a:t>
            </a:r>
          </a:p>
          <a:p>
            <a:endParaRPr lang="en-IN" sz="1400" dirty="0">
              <a:solidFill>
                <a:schemeClr val="bg2"/>
              </a:solidFill>
              <a:latin typeface="Poppins" pitchFamily="2" charset="77"/>
              <a:cs typeface="Poppins" pitchFamily="2" charset="77"/>
            </a:endParaRPr>
          </a:p>
        </p:txBody>
      </p:sp>
      <p:sp>
        <p:nvSpPr>
          <p:cNvPr id="34" name="Rectangle: Rounded Corners 22">
            <a:extLst>
              <a:ext uri="{FF2B5EF4-FFF2-40B4-BE49-F238E27FC236}">
                <a16:creationId xmlns:a16="http://schemas.microsoft.com/office/drawing/2014/main" id="{5584B0D8-2B7D-7C95-85D0-46F84E0F583E}"/>
              </a:ext>
            </a:extLst>
          </p:cNvPr>
          <p:cNvSpPr/>
          <p:nvPr/>
        </p:nvSpPr>
        <p:spPr>
          <a:xfrm rot="16200000">
            <a:off x="4493466" y="4446936"/>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35" name="Rectangle: Rounded Corners 35">
            <a:extLst>
              <a:ext uri="{FF2B5EF4-FFF2-40B4-BE49-F238E27FC236}">
                <a16:creationId xmlns:a16="http://schemas.microsoft.com/office/drawing/2014/main" id="{52443D96-DAE0-2FBD-3DA2-EC7E2A1C9104}"/>
              </a:ext>
            </a:extLst>
          </p:cNvPr>
          <p:cNvSpPr/>
          <p:nvPr/>
        </p:nvSpPr>
        <p:spPr>
          <a:xfrm>
            <a:off x="3232605" y="5707796"/>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41" name="TextBox 40">
            <a:extLst>
              <a:ext uri="{FF2B5EF4-FFF2-40B4-BE49-F238E27FC236}">
                <a16:creationId xmlns:a16="http://schemas.microsoft.com/office/drawing/2014/main" id="{7C72A21F-2A43-B403-8A56-DB2C44DE257C}"/>
              </a:ext>
            </a:extLst>
          </p:cNvPr>
          <p:cNvSpPr txBox="1"/>
          <p:nvPr/>
        </p:nvSpPr>
        <p:spPr>
          <a:xfrm>
            <a:off x="3373653" y="5869418"/>
            <a:ext cx="344966"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12</a:t>
            </a:r>
          </a:p>
        </p:txBody>
      </p:sp>
      <p:sp>
        <p:nvSpPr>
          <p:cNvPr id="43" name="TextBox 42">
            <a:extLst>
              <a:ext uri="{FF2B5EF4-FFF2-40B4-BE49-F238E27FC236}">
                <a16:creationId xmlns:a16="http://schemas.microsoft.com/office/drawing/2014/main" id="{3EC117C9-4D0D-45F3-FDA5-E8DEFD3C5542}"/>
              </a:ext>
            </a:extLst>
          </p:cNvPr>
          <p:cNvSpPr txBox="1"/>
          <p:nvPr/>
        </p:nvSpPr>
        <p:spPr>
          <a:xfrm>
            <a:off x="4083600" y="5787821"/>
            <a:ext cx="3376485" cy="523220"/>
          </a:xfrm>
          <a:prstGeom prst="rect">
            <a:avLst/>
          </a:prstGeom>
          <a:noFill/>
        </p:spPr>
        <p:txBody>
          <a:bodyPr wrap="squar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Dimension Table Detailed</a:t>
            </a:r>
          </a:p>
          <a:p>
            <a:pPr rtl="0">
              <a:spcBef>
                <a:spcPts val="0"/>
              </a:spcBef>
              <a:spcAft>
                <a:spcPts val="0"/>
              </a:spcAft>
            </a:pPr>
            <a:r>
              <a:rPr lang="en-US" sz="1400" i="0" u="none" strike="noStrike" dirty="0">
                <a:solidFill>
                  <a:schemeClr val="bg2"/>
                </a:solidFill>
                <a:effectLst/>
                <a:latin typeface="Poppins" pitchFamily="2" charset="77"/>
                <a:cs typeface="Poppins" pitchFamily="2" charset="77"/>
              </a:rPr>
              <a:t>Diagram</a:t>
            </a:r>
          </a:p>
        </p:txBody>
      </p:sp>
      <p:sp>
        <p:nvSpPr>
          <p:cNvPr id="44" name="Rectangle: Rounded Corners 62">
            <a:extLst>
              <a:ext uri="{FF2B5EF4-FFF2-40B4-BE49-F238E27FC236}">
                <a16:creationId xmlns:a16="http://schemas.microsoft.com/office/drawing/2014/main" id="{E34840D8-28F2-DD7C-08E0-315BDE1887D8}"/>
              </a:ext>
            </a:extLst>
          </p:cNvPr>
          <p:cNvSpPr/>
          <p:nvPr/>
        </p:nvSpPr>
        <p:spPr>
          <a:xfrm rot="16200000">
            <a:off x="8093885" y="4446936"/>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47" name="Rectangle: Rounded Corners 65">
            <a:extLst>
              <a:ext uri="{FF2B5EF4-FFF2-40B4-BE49-F238E27FC236}">
                <a16:creationId xmlns:a16="http://schemas.microsoft.com/office/drawing/2014/main" id="{B4E35E82-71D6-DA20-B148-9EF1AAFD02F0}"/>
              </a:ext>
            </a:extLst>
          </p:cNvPr>
          <p:cNvSpPr/>
          <p:nvPr/>
        </p:nvSpPr>
        <p:spPr>
          <a:xfrm>
            <a:off x="6833024" y="5707796"/>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49" name="TextBox 48">
            <a:extLst>
              <a:ext uri="{FF2B5EF4-FFF2-40B4-BE49-F238E27FC236}">
                <a16:creationId xmlns:a16="http://schemas.microsoft.com/office/drawing/2014/main" id="{28C845F3-9E0C-1F73-8D02-CA357BFEF79B}"/>
              </a:ext>
            </a:extLst>
          </p:cNvPr>
          <p:cNvSpPr txBox="1"/>
          <p:nvPr/>
        </p:nvSpPr>
        <p:spPr>
          <a:xfrm>
            <a:off x="6968461" y="5869418"/>
            <a:ext cx="356188"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18</a:t>
            </a:r>
          </a:p>
        </p:txBody>
      </p:sp>
      <p:sp>
        <p:nvSpPr>
          <p:cNvPr id="50" name="TextBox 49">
            <a:extLst>
              <a:ext uri="{FF2B5EF4-FFF2-40B4-BE49-F238E27FC236}">
                <a16:creationId xmlns:a16="http://schemas.microsoft.com/office/drawing/2014/main" id="{E834DBFD-3173-B712-AC87-94101651134D}"/>
              </a:ext>
            </a:extLst>
          </p:cNvPr>
          <p:cNvSpPr txBox="1"/>
          <p:nvPr/>
        </p:nvSpPr>
        <p:spPr>
          <a:xfrm>
            <a:off x="7658193" y="5884806"/>
            <a:ext cx="1436612" cy="523220"/>
          </a:xfrm>
          <a:prstGeom prst="rect">
            <a:avLst/>
          </a:prstGeom>
          <a:noFill/>
        </p:spPr>
        <p:txBody>
          <a:bodyPr wrap="non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Detailed cube</a:t>
            </a:r>
            <a:br>
              <a:rPr lang="en-US" sz="1400" dirty="0">
                <a:solidFill>
                  <a:schemeClr val="bg2"/>
                </a:solidFill>
                <a:latin typeface="Poppins" pitchFamily="2" charset="77"/>
                <a:cs typeface="Poppins" pitchFamily="2" charset="77"/>
              </a:rPr>
            </a:br>
            <a:endParaRPr lang="en-IN" sz="1400" dirty="0">
              <a:solidFill>
                <a:schemeClr val="bg2"/>
              </a:solidFill>
              <a:latin typeface="Poppins" pitchFamily="2" charset="77"/>
              <a:cs typeface="Poppins" pitchFamily="2" charset="77"/>
            </a:endParaRPr>
          </a:p>
        </p:txBody>
      </p:sp>
      <p:sp>
        <p:nvSpPr>
          <p:cNvPr id="53" name="Rectangle: Rounded Corners 22">
            <a:extLst>
              <a:ext uri="{FF2B5EF4-FFF2-40B4-BE49-F238E27FC236}">
                <a16:creationId xmlns:a16="http://schemas.microsoft.com/office/drawing/2014/main" id="{0C79E812-2D84-6200-6DBC-F2D70D32C88B}"/>
              </a:ext>
            </a:extLst>
          </p:cNvPr>
          <p:cNvSpPr/>
          <p:nvPr/>
        </p:nvSpPr>
        <p:spPr>
          <a:xfrm rot="16200000">
            <a:off x="4493466" y="3617295"/>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54" name="Rectangle: Rounded Corners 35">
            <a:extLst>
              <a:ext uri="{FF2B5EF4-FFF2-40B4-BE49-F238E27FC236}">
                <a16:creationId xmlns:a16="http://schemas.microsoft.com/office/drawing/2014/main" id="{8A0BD124-974D-5F8C-E276-C3F0837D17BA}"/>
              </a:ext>
            </a:extLst>
          </p:cNvPr>
          <p:cNvSpPr/>
          <p:nvPr/>
        </p:nvSpPr>
        <p:spPr>
          <a:xfrm>
            <a:off x="3232605" y="4878155"/>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55" name="TextBox 54">
            <a:extLst>
              <a:ext uri="{FF2B5EF4-FFF2-40B4-BE49-F238E27FC236}">
                <a16:creationId xmlns:a16="http://schemas.microsoft.com/office/drawing/2014/main" id="{9D90FFFF-5F98-5E94-F91F-E3DB8421D824}"/>
              </a:ext>
            </a:extLst>
          </p:cNvPr>
          <p:cNvSpPr txBox="1"/>
          <p:nvPr/>
        </p:nvSpPr>
        <p:spPr>
          <a:xfrm>
            <a:off x="3396095" y="5039777"/>
            <a:ext cx="300082"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11</a:t>
            </a:r>
          </a:p>
        </p:txBody>
      </p:sp>
      <p:sp>
        <p:nvSpPr>
          <p:cNvPr id="58" name="TextBox 57">
            <a:extLst>
              <a:ext uri="{FF2B5EF4-FFF2-40B4-BE49-F238E27FC236}">
                <a16:creationId xmlns:a16="http://schemas.microsoft.com/office/drawing/2014/main" id="{1BA50F7E-FF77-2B8E-9626-A57A0DC431EE}"/>
              </a:ext>
            </a:extLst>
          </p:cNvPr>
          <p:cNvSpPr txBox="1"/>
          <p:nvPr/>
        </p:nvSpPr>
        <p:spPr>
          <a:xfrm>
            <a:off x="4057774" y="5055165"/>
            <a:ext cx="1327608" cy="307777"/>
          </a:xfrm>
          <a:prstGeom prst="rect">
            <a:avLst/>
          </a:prstGeom>
          <a:noFill/>
        </p:spPr>
        <p:txBody>
          <a:bodyPr wrap="non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Star schema</a:t>
            </a:r>
            <a:endParaRPr lang="en-US" sz="1400" dirty="0">
              <a:solidFill>
                <a:schemeClr val="bg2"/>
              </a:solidFill>
              <a:effectLst/>
              <a:latin typeface="Poppins" pitchFamily="2" charset="77"/>
              <a:cs typeface="Poppins" pitchFamily="2" charset="77"/>
            </a:endParaRPr>
          </a:p>
        </p:txBody>
      </p:sp>
      <p:sp>
        <p:nvSpPr>
          <p:cNvPr id="62" name="Rectangle: Rounded Corners 62">
            <a:extLst>
              <a:ext uri="{FF2B5EF4-FFF2-40B4-BE49-F238E27FC236}">
                <a16:creationId xmlns:a16="http://schemas.microsoft.com/office/drawing/2014/main" id="{5D301208-334E-30E7-9BA0-1C9E9A6A2FFB}"/>
              </a:ext>
            </a:extLst>
          </p:cNvPr>
          <p:cNvSpPr/>
          <p:nvPr/>
        </p:nvSpPr>
        <p:spPr>
          <a:xfrm rot="16200000">
            <a:off x="8093885" y="3617295"/>
            <a:ext cx="631017" cy="3152739"/>
          </a:xfrm>
          <a:prstGeom prst="roundRect">
            <a:avLst>
              <a:gd name="adj" fmla="val 6568"/>
            </a:avLst>
          </a:prstGeom>
          <a:solidFill>
            <a:srgbClr val="171717"/>
          </a:solidFill>
          <a:ln>
            <a:noFill/>
          </a:ln>
          <a:effectLst>
            <a:outerShdw blurRad="127000" dist="381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latin typeface="Poppins" pitchFamily="2" charset="77"/>
              <a:cs typeface="Poppins" pitchFamily="2" charset="77"/>
            </a:endParaRPr>
          </a:p>
        </p:txBody>
      </p:sp>
      <p:sp>
        <p:nvSpPr>
          <p:cNvPr id="64" name="Rectangle: Rounded Corners 65">
            <a:extLst>
              <a:ext uri="{FF2B5EF4-FFF2-40B4-BE49-F238E27FC236}">
                <a16:creationId xmlns:a16="http://schemas.microsoft.com/office/drawing/2014/main" id="{9CD5B38B-C8C2-E0D8-9F82-7038CAD9B09C}"/>
              </a:ext>
            </a:extLst>
          </p:cNvPr>
          <p:cNvSpPr/>
          <p:nvPr/>
        </p:nvSpPr>
        <p:spPr>
          <a:xfrm>
            <a:off x="6833024" y="4878155"/>
            <a:ext cx="627062" cy="627062"/>
          </a:xfrm>
          <a:prstGeom prst="roundRect">
            <a:avLst>
              <a:gd name="adj" fmla="val 4975"/>
            </a:avLst>
          </a:prstGeom>
          <a:solidFill>
            <a:srgbClr val="1ED7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1400">
              <a:solidFill>
                <a:schemeClr val="bg2"/>
              </a:solidFill>
              <a:latin typeface="Poppins" pitchFamily="2" charset="77"/>
              <a:cs typeface="Poppins" pitchFamily="2" charset="77"/>
            </a:endParaRPr>
          </a:p>
        </p:txBody>
      </p:sp>
      <p:sp>
        <p:nvSpPr>
          <p:cNvPr id="65" name="TextBox 64">
            <a:extLst>
              <a:ext uri="{FF2B5EF4-FFF2-40B4-BE49-F238E27FC236}">
                <a16:creationId xmlns:a16="http://schemas.microsoft.com/office/drawing/2014/main" id="{9173C025-1BDB-C5B9-C243-819E142AFDC4}"/>
              </a:ext>
            </a:extLst>
          </p:cNvPr>
          <p:cNvSpPr txBox="1"/>
          <p:nvPr/>
        </p:nvSpPr>
        <p:spPr>
          <a:xfrm>
            <a:off x="6976476" y="5039777"/>
            <a:ext cx="340158" cy="307777"/>
          </a:xfrm>
          <a:prstGeom prst="rect">
            <a:avLst/>
          </a:prstGeom>
          <a:noFill/>
        </p:spPr>
        <p:txBody>
          <a:bodyPr wrap="none" rtlCol="0">
            <a:spAutoFit/>
          </a:bodyPr>
          <a:lstStyle/>
          <a:p>
            <a:pPr algn="ctr"/>
            <a:r>
              <a:rPr lang="en-IN" sz="1400" dirty="0">
                <a:solidFill>
                  <a:schemeClr val="bg2"/>
                </a:solidFill>
                <a:latin typeface="Poppins" pitchFamily="2" charset="77"/>
                <a:cs typeface="Poppins" pitchFamily="2" charset="77"/>
              </a:rPr>
              <a:t>17</a:t>
            </a:r>
          </a:p>
        </p:txBody>
      </p:sp>
      <p:sp>
        <p:nvSpPr>
          <p:cNvPr id="67" name="TextBox 66">
            <a:extLst>
              <a:ext uri="{FF2B5EF4-FFF2-40B4-BE49-F238E27FC236}">
                <a16:creationId xmlns:a16="http://schemas.microsoft.com/office/drawing/2014/main" id="{F053C751-AC85-D2D6-6D6D-35F6822B00B7}"/>
              </a:ext>
            </a:extLst>
          </p:cNvPr>
          <p:cNvSpPr txBox="1"/>
          <p:nvPr/>
        </p:nvSpPr>
        <p:spPr>
          <a:xfrm>
            <a:off x="7658192" y="5055165"/>
            <a:ext cx="2136971" cy="307777"/>
          </a:xfrm>
          <a:prstGeom prst="rect">
            <a:avLst/>
          </a:prstGeom>
          <a:noFill/>
        </p:spPr>
        <p:txBody>
          <a:bodyPr wrap="square" rtlCol="0">
            <a:spAutoFit/>
          </a:bodyPr>
          <a:lstStyle/>
          <a:p>
            <a:pPr rtl="0">
              <a:spcBef>
                <a:spcPts val="0"/>
              </a:spcBef>
              <a:spcAft>
                <a:spcPts val="0"/>
              </a:spcAft>
            </a:pPr>
            <a:r>
              <a:rPr lang="en-US" sz="1400" i="0" u="none" strike="noStrike" dirty="0">
                <a:solidFill>
                  <a:schemeClr val="bg2"/>
                </a:solidFill>
                <a:effectLst/>
                <a:latin typeface="Poppins" pitchFamily="2" charset="77"/>
                <a:cs typeface="Poppins" pitchFamily="2" charset="77"/>
              </a:rPr>
              <a:t>E-commerce Cube</a:t>
            </a:r>
          </a:p>
        </p:txBody>
      </p:sp>
    </p:spTree>
    <p:extLst>
      <p:ext uri="{BB962C8B-B14F-4D97-AF65-F5344CB8AC3E}">
        <p14:creationId xmlns:p14="http://schemas.microsoft.com/office/powerpoint/2010/main" val="21811899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75"/>
          <p:cNvSpPr txBox="1">
            <a:spLocks noGrp="1"/>
          </p:cNvSpPr>
          <p:nvPr>
            <p:ph type="title" idx="4294967295"/>
          </p:nvPr>
        </p:nvSpPr>
        <p:spPr>
          <a:xfrm>
            <a:off x="609600" y="274637"/>
            <a:ext cx="10871200" cy="792163"/>
          </a:xfrm>
          <a:prstGeom prst="rect">
            <a:avLst/>
          </a:prstGeom>
          <a:noFill/>
          <a:ln>
            <a:noFill/>
          </a:ln>
        </p:spPr>
        <p:txBody>
          <a:bodyPr spcFirstLastPara="1" vert="horz" wrap="square" lIns="121900" tIns="60933" rIns="121900" bIns="60933" rtlCol="0" anchor="ctr" anchorCtr="0">
            <a:normAutofit fontScale="90000"/>
          </a:bodyPr>
          <a:lstStyle/>
          <a:p>
            <a:pPr algn="ctr">
              <a:lnSpc>
                <a:spcPct val="100000"/>
              </a:lnSpc>
              <a:spcBef>
                <a:spcPts val="0"/>
              </a:spcBef>
              <a:buClr>
                <a:schemeClr val="dk2"/>
              </a:buClr>
              <a:buSzPts val="3600"/>
            </a:pPr>
            <a:r>
              <a:rPr lang="en" sz="4800" b="1" dirty="0">
                <a:solidFill>
                  <a:schemeClr val="bg2"/>
                </a:solidFill>
                <a:latin typeface="Arial"/>
                <a:ea typeface="Arial"/>
                <a:cs typeface="Arial"/>
                <a:sym typeface="Arial"/>
              </a:rPr>
              <a:t>Business Dimensional Lifecycle</a:t>
            </a:r>
            <a:endParaRPr dirty="0">
              <a:solidFill>
                <a:schemeClr val="bg2"/>
              </a:solidFill>
            </a:endParaRPr>
          </a:p>
        </p:txBody>
      </p:sp>
      <p:sp>
        <p:nvSpPr>
          <p:cNvPr id="1124" name="Google Shape;1124;p75"/>
          <p:cNvSpPr txBox="1"/>
          <p:nvPr/>
        </p:nvSpPr>
        <p:spPr>
          <a:xfrm>
            <a:off x="313267" y="3063876"/>
            <a:ext cx="1316567" cy="719137"/>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dirty="0">
                <a:solidFill>
                  <a:schemeClr val="bg2"/>
                </a:solidFill>
                <a:latin typeface="Arial"/>
                <a:ea typeface="Arial"/>
                <a:cs typeface="Arial"/>
                <a:sym typeface="Arial"/>
              </a:rPr>
              <a:t>Project</a:t>
            </a:r>
            <a:endParaRPr sz="1200" dirty="0">
              <a:solidFill>
                <a:schemeClr val="bg2"/>
              </a:solidFill>
            </a:endParaRPr>
          </a:p>
          <a:p>
            <a:pPr algn="ctr">
              <a:buClr>
                <a:schemeClr val="dk1"/>
              </a:buClr>
              <a:buSzPts val="1200"/>
            </a:pPr>
            <a:r>
              <a:rPr lang="en" sz="1200" dirty="0">
                <a:solidFill>
                  <a:schemeClr val="bg2"/>
                </a:solidFill>
                <a:latin typeface="Arial"/>
                <a:ea typeface="Arial"/>
                <a:cs typeface="Arial"/>
                <a:sym typeface="Arial"/>
              </a:rPr>
              <a:t>Planning</a:t>
            </a:r>
            <a:endParaRPr sz="1200" dirty="0">
              <a:solidFill>
                <a:schemeClr val="bg2"/>
              </a:solidFill>
            </a:endParaRPr>
          </a:p>
        </p:txBody>
      </p:sp>
      <p:sp>
        <p:nvSpPr>
          <p:cNvPr id="1125" name="Google Shape;1125;p75"/>
          <p:cNvSpPr txBox="1"/>
          <p:nvPr/>
        </p:nvSpPr>
        <p:spPr>
          <a:xfrm>
            <a:off x="1964267" y="1255713"/>
            <a:ext cx="1316567" cy="4346575"/>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dirty="0">
                <a:solidFill>
                  <a:schemeClr val="bg2"/>
                </a:solidFill>
                <a:latin typeface="Arial"/>
                <a:ea typeface="Arial"/>
                <a:cs typeface="Arial"/>
                <a:sym typeface="Arial"/>
              </a:rPr>
              <a:t>Business</a:t>
            </a:r>
            <a:endParaRPr sz="1200" dirty="0">
              <a:solidFill>
                <a:schemeClr val="bg2"/>
              </a:solidFill>
            </a:endParaRPr>
          </a:p>
          <a:p>
            <a:pPr algn="ctr">
              <a:buClr>
                <a:schemeClr val="dk1"/>
              </a:buClr>
              <a:buSzPts val="1200"/>
            </a:pPr>
            <a:r>
              <a:rPr lang="en" sz="1200" dirty="0">
                <a:solidFill>
                  <a:schemeClr val="bg2"/>
                </a:solidFill>
                <a:latin typeface="Arial"/>
                <a:ea typeface="Arial"/>
                <a:cs typeface="Arial"/>
                <a:sym typeface="Arial"/>
              </a:rPr>
              <a:t>Requirements</a:t>
            </a:r>
            <a:endParaRPr sz="1200" dirty="0">
              <a:solidFill>
                <a:schemeClr val="bg2"/>
              </a:solidFill>
            </a:endParaRPr>
          </a:p>
          <a:p>
            <a:pPr algn="ctr">
              <a:buClr>
                <a:schemeClr val="dk1"/>
              </a:buClr>
              <a:buSzPts val="1200"/>
            </a:pPr>
            <a:r>
              <a:rPr lang="en" sz="1200" dirty="0">
                <a:solidFill>
                  <a:schemeClr val="bg2"/>
                </a:solidFill>
                <a:latin typeface="Arial"/>
                <a:ea typeface="Arial"/>
                <a:cs typeface="Arial"/>
                <a:sym typeface="Arial"/>
              </a:rPr>
              <a:t>Definition</a:t>
            </a:r>
            <a:endParaRPr sz="1200" dirty="0">
              <a:solidFill>
                <a:schemeClr val="bg2"/>
              </a:solidFill>
            </a:endParaRPr>
          </a:p>
        </p:txBody>
      </p:sp>
      <p:sp>
        <p:nvSpPr>
          <p:cNvPr id="1126" name="Google Shape;1126;p75"/>
          <p:cNvSpPr txBox="1"/>
          <p:nvPr/>
        </p:nvSpPr>
        <p:spPr>
          <a:xfrm>
            <a:off x="3572933" y="1565267"/>
            <a:ext cx="19388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dirty="0">
                <a:solidFill>
                  <a:schemeClr val="bg2"/>
                </a:solidFill>
                <a:latin typeface="Arial"/>
                <a:ea typeface="Arial"/>
                <a:cs typeface="Arial"/>
                <a:sym typeface="Arial"/>
              </a:rPr>
              <a:t>Technical</a:t>
            </a:r>
            <a:endParaRPr sz="1200" dirty="0">
              <a:solidFill>
                <a:schemeClr val="bg2"/>
              </a:solidFill>
            </a:endParaRPr>
          </a:p>
          <a:p>
            <a:pPr algn="ctr">
              <a:buClr>
                <a:schemeClr val="dk1"/>
              </a:buClr>
              <a:buSzPts val="1200"/>
            </a:pPr>
            <a:r>
              <a:rPr lang="en" sz="1200" dirty="0">
                <a:solidFill>
                  <a:schemeClr val="bg2"/>
                </a:solidFill>
                <a:latin typeface="Arial"/>
                <a:ea typeface="Arial"/>
                <a:cs typeface="Arial"/>
                <a:sym typeface="Arial"/>
              </a:rPr>
              <a:t>Architecture</a:t>
            </a:r>
            <a:endParaRPr sz="1200" dirty="0">
              <a:solidFill>
                <a:schemeClr val="bg2"/>
              </a:solidFill>
            </a:endParaRPr>
          </a:p>
          <a:p>
            <a:pPr algn="ctr">
              <a:buClr>
                <a:schemeClr val="dk1"/>
              </a:buClr>
              <a:buSzPts val="1200"/>
            </a:pPr>
            <a:r>
              <a:rPr lang="en" sz="1200" dirty="0">
                <a:solidFill>
                  <a:schemeClr val="bg2"/>
                </a:solidFill>
                <a:latin typeface="Arial"/>
                <a:ea typeface="Arial"/>
                <a:cs typeface="Arial"/>
                <a:sym typeface="Arial"/>
              </a:rPr>
              <a:t>Design</a:t>
            </a:r>
            <a:endParaRPr sz="1200" dirty="0">
              <a:solidFill>
                <a:schemeClr val="bg2"/>
              </a:solidFill>
            </a:endParaRPr>
          </a:p>
        </p:txBody>
      </p:sp>
      <p:sp>
        <p:nvSpPr>
          <p:cNvPr id="1127" name="Google Shape;1127;p75"/>
          <p:cNvSpPr txBox="1"/>
          <p:nvPr/>
        </p:nvSpPr>
        <p:spPr>
          <a:xfrm>
            <a:off x="5850467" y="1549396"/>
            <a:ext cx="13164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Product</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Selection &amp;</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Installation</a:t>
            </a:r>
            <a:endParaRPr sz="1200">
              <a:solidFill>
                <a:schemeClr val="bg2"/>
              </a:solidFill>
            </a:endParaRPr>
          </a:p>
        </p:txBody>
      </p:sp>
      <p:sp>
        <p:nvSpPr>
          <p:cNvPr id="1128" name="Google Shape;1128;p75"/>
          <p:cNvSpPr txBox="1"/>
          <p:nvPr/>
        </p:nvSpPr>
        <p:spPr>
          <a:xfrm>
            <a:off x="3572934" y="3063876"/>
            <a:ext cx="1316567" cy="719137"/>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Dimensional</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Modeling</a:t>
            </a:r>
            <a:endParaRPr sz="1200">
              <a:solidFill>
                <a:schemeClr val="bg2"/>
              </a:solidFill>
            </a:endParaRPr>
          </a:p>
        </p:txBody>
      </p:sp>
      <p:sp>
        <p:nvSpPr>
          <p:cNvPr id="1129" name="Google Shape;1129;p75"/>
          <p:cNvSpPr txBox="1"/>
          <p:nvPr/>
        </p:nvSpPr>
        <p:spPr>
          <a:xfrm>
            <a:off x="5257801" y="3063876"/>
            <a:ext cx="1316567" cy="719137"/>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Physical</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Design</a:t>
            </a:r>
            <a:endParaRPr sz="1200">
              <a:solidFill>
                <a:schemeClr val="bg2"/>
              </a:solidFill>
            </a:endParaRPr>
          </a:p>
        </p:txBody>
      </p:sp>
      <p:sp>
        <p:nvSpPr>
          <p:cNvPr id="1130" name="Google Shape;1130;p75"/>
          <p:cNvSpPr txBox="1"/>
          <p:nvPr/>
        </p:nvSpPr>
        <p:spPr>
          <a:xfrm>
            <a:off x="6870701" y="3063876"/>
            <a:ext cx="1316567" cy="719137"/>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Data Staging</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Design &amp;</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Development</a:t>
            </a:r>
            <a:endParaRPr sz="1200">
              <a:solidFill>
                <a:schemeClr val="bg2"/>
              </a:solidFill>
            </a:endParaRPr>
          </a:p>
        </p:txBody>
      </p:sp>
      <p:sp>
        <p:nvSpPr>
          <p:cNvPr id="1131" name="Google Shape;1131;p75"/>
          <p:cNvSpPr txBox="1"/>
          <p:nvPr/>
        </p:nvSpPr>
        <p:spPr>
          <a:xfrm>
            <a:off x="4123267" y="4689467"/>
            <a:ext cx="17272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End-User</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Application</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Specification</a:t>
            </a:r>
            <a:endParaRPr sz="1200">
              <a:solidFill>
                <a:schemeClr val="bg2"/>
              </a:solidFill>
            </a:endParaRPr>
          </a:p>
        </p:txBody>
      </p:sp>
      <p:sp>
        <p:nvSpPr>
          <p:cNvPr id="1132" name="Google Shape;1132;p75"/>
          <p:cNvSpPr txBox="1"/>
          <p:nvPr/>
        </p:nvSpPr>
        <p:spPr>
          <a:xfrm>
            <a:off x="6294967" y="4691067"/>
            <a:ext cx="17728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End-User</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Application</a:t>
            </a:r>
            <a:endParaRPr sz="1200">
              <a:solidFill>
                <a:schemeClr val="bg2"/>
              </a:solidFill>
            </a:endParaRPr>
          </a:p>
          <a:p>
            <a:pPr algn="ctr">
              <a:buClr>
                <a:schemeClr val="dk1"/>
              </a:buClr>
              <a:buSzPts val="1200"/>
            </a:pPr>
            <a:r>
              <a:rPr lang="en" sz="1200">
                <a:solidFill>
                  <a:schemeClr val="bg2"/>
                </a:solidFill>
                <a:latin typeface="Arial"/>
                <a:ea typeface="Arial"/>
                <a:cs typeface="Arial"/>
                <a:sym typeface="Arial"/>
              </a:rPr>
              <a:t>Development</a:t>
            </a:r>
            <a:endParaRPr sz="1200">
              <a:solidFill>
                <a:schemeClr val="bg2"/>
              </a:solidFill>
            </a:endParaRPr>
          </a:p>
        </p:txBody>
      </p:sp>
      <p:sp>
        <p:nvSpPr>
          <p:cNvPr id="1134" name="Google Shape;1134;p75"/>
          <p:cNvSpPr txBox="1"/>
          <p:nvPr/>
        </p:nvSpPr>
        <p:spPr>
          <a:xfrm>
            <a:off x="10392442" y="3062300"/>
            <a:ext cx="15916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600" dirty="0">
                <a:solidFill>
                  <a:schemeClr val="bg2"/>
                </a:solidFill>
                <a:latin typeface="Arial"/>
                <a:ea typeface="Arial"/>
                <a:cs typeface="Arial"/>
                <a:sym typeface="Arial"/>
              </a:rPr>
              <a:t>Maintenance</a:t>
            </a:r>
            <a:endParaRPr sz="2400" dirty="0">
              <a:solidFill>
                <a:schemeClr val="bg2"/>
              </a:solidFill>
            </a:endParaRPr>
          </a:p>
          <a:p>
            <a:pPr algn="ctr">
              <a:buClr>
                <a:schemeClr val="dk1"/>
              </a:buClr>
              <a:buSzPts val="1200"/>
            </a:pPr>
            <a:r>
              <a:rPr lang="en" sz="1600" dirty="0">
                <a:solidFill>
                  <a:schemeClr val="bg2"/>
                </a:solidFill>
                <a:latin typeface="Arial"/>
                <a:ea typeface="Arial"/>
                <a:cs typeface="Arial"/>
                <a:sym typeface="Arial"/>
              </a:rPr>
              <a:t>&amp; Growth</a:t>
            </a:r>
            <a:endParaRPr sz="2400" dirty="0">
              <a:solidFill>
                <a:schemeClr val="bg2"/>
              </a:solidFill>
            </a:endParaRPr>
          </a:p>
        </p:txBody>
      </p:sp>
      <p:sp>
        <p:nvSpPr>
          <p:cNvPr id="1135" name="Google Shape;1135;p75"/>
          <p:cNvSpPr txBox="1"/>
          <p:nvPr/>
        </p:nvSpPr>
        <p:spPr>
          <a:xfrm>
            <a:off x="1945216" y="5772151"/>
            <a:ext cx="9897533" cy="552451"/>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a:solidFill>
                  <a:schemeClr val="bg2"/>
                </a:solidFill>
                <a:latin typeface="Arial"/>
                <a:ea typeface="Arial"/>
                <a:cs typeface="Arial"/>
                <a:sym typeface="Arial"/>
              </a:rPr>
              <a:t>Project Management</a:t>
            </a:r>
            <a:endParaRPr sz="1200">
              <a:solidFill>
                <a:schemeClr val="bg2"/>
              </a:solidFill>
            </a:endParaRPr>
          </a:p>
        </p:txBody>
      </p:sp>
      <p:cxnSp>
        <p:nvCxnSpPr>
          <p:cNvPr id="1136" name="Google Shape;1136;p75"/>
          <p:cNvCxnSpPr/>
          <p:nvPr/>
        </p:nvCxnSpPr>
        <p:spPr>
          <a:xfrm>
            <a:off x="1629834" y="3424237"/>
            <a:ext cx="334433" cy="4763"/>
          </a:xfrm>
          <a:prstGeom prst="straightConnector1">
            <a:avLst/>
          </a:prstGeom>
          <a:noFill/>
          <a:ln w="9525" cap="flat" cmpd="sng">
            <a:solidFill>
              <a:srgbClr val="1ED760"/>
            </a:solidFill>
            <a:prstDash val="solid"/>
            <a:miter lim="800000"/>
            <a:headEnd type="none" w="med" len="med"/>
            <a:tailEnd type="triangle" w="med" len="med"/>
          </a:ln>
        </p:spPr>
      </p:cxnSp>
      <p:cxnSp>
        <p:nvCxnSpPr>
          <p:cNvPr id="1137" name="Google Shape;1137;p75"/>
          <p:cNvCxnSpPr/>
          <p:nvPr/>
        </p:nvCxnSpPr>
        <p:spPr>
          <a:xfrm rot="-5400000" flipH="1">
            <a:off x="325702" y="4428863"/>
            <a:ext cx="2265300" cy="973600"/>
          </a:xfrm>
          <a:prstGeom prst="bentConnector2">
            <a:avLst/>
          </a:prstGeom>
          <a:noFill/>
          <a:ln w="9525" cap="flat" cmpd="sng">
            <a:solidFill>
              <a:srgbClr val="1ED760"/>
            </a:solidFill>
            <a:prstDash val="solid"/>
            <a:miter lim="800000"/>
            <a:headEnd type="none" w="med" len="med"/>
            <a:tailEnd type="triangle" w="med" len="med"/>
          </a:ln>
        </p:spPr>
      </p:cxnSp>
      <p:cxnSp>
        <p:nvCxnSpPr>
          <p:cNvPr id="1138" name="Google Shape;1138;p75"/>
          <p:cNvCxnSpPr/>
          <p:nvPr/>
        </p:nvCxnSpPr>
        <p:spPr>
          <a:xfrm rot="10800000" flipH="1">
            <a:off x="3280834" y="3424237"/>
            <a:ext cx="292100" cy="4763"/>
          </a:xfrm>
          <a:prstGeom prst="straightConnector1">
            <a:avLst/>
          </a:prstGeom>
          <a:noFill/>
          <a:ln w="9525" cap="flat" cmpd="sng">
            <a:solidFill>
              <a:srgbClr val="1ED760"/>
            </a:solidFill>
            <a:prstDash val="solid"/>
            <a:miter lim="800000"/>
            <a:headEnd type="none" w="med" len="med"/>
            <a:tailEnd type="triangle" w="med" len="med"/>
          </a:ln>
        </p:spPr>
      </p:cxnSp>
      <p:cxnSp>
        <p:nvCxnSpPr>
          <p:cNvPr id="1139" name="Google Shape;1139;p75"/>
          <p:cNvCxnSpPr/>
          <p:nvPr/>
        </p:nvCxnSpPr>
        <p:spPr>
          <a:xfrm>
            <a:off x="4889501" y="3424237"/>
            <a:ext cx="368300" cy="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0" name="Google Shape;1140;p75"/>
          <p:cNvCxnSpPr/>
          <p:nvPr/>
        </p:nvCxnSpPr>
        <p:spPr>
          <a:xfrm>
            <a:off x="6574367" y="3424237"/>
            <a:ext cx="296333" cy="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1" name="Google Shape;1141;p75"/>
          <p:cNvCxnSpPr>
            <a:cxnSpLocks/>
            <a:stCxn id="1130" idx="3"/>
          </p:cNvCxnSpPr>
          <p:nvPr/>
        </p:nvCxnSpPr>
        <p:spPr>
          <a:xfrm flipV="1">
            <a:off x="8187268" y="3422652"/>
            <a:ext cx="513381" cy="793"/>
          </a:xfrm>
          <a:prstGeom prst="straightConnector1">
            <a:avLst/>
          </a:prstGeom>
          <a:noFill/>
          <a:ln w="9525" cap="flat" cmpd="sng">
            <a:solidFill>
              <a:srgbClr val="1ED760"/>
            </a:solidFill>
            <a:prstDash val="solid"/>
            <a:miter lim="800000"/>
            <a:headEnd type="none" w="med" len="med"/>
            <a:tailEnd type="triangle" w="med" len="med"/>
          </a:ln>
        </p:spPr>
      </p:cxnSp>
      <p:cxnSp>
        <p:nvCxnSpPr>
          <p:cNvPr id="1142" name="Google Shape;1142;p75"/>
          <p:cNvCxnSpPr>
            <a:cxnSpLocks/>
            <a:stCxn id="1133" idx="3"/>
          </p:cNvCxnSpPr>
          <p:nvPr/>
        </p:nvCxnSpPr>
        <p:spPr>
          <a:xfrm>
            <a:off x="10155684" y="3421900"/>
            <a:ext cx="209054" cy="751"/>
          </a:xfrm>
          <a:prstGeom prst="straightConnector1">
            <a:avLst/>
          </a:prstGeom>
          <a:noFill/>
          <a:ln w="9525" cap="flat" cmpd="sng">
            <a:solidFill>
              <a:srgbClr val="1ED760"/>
            </a:solidFill>
            <a:prstDash val="solid"/>
            <a:miter lim="800000"/>
            <a:headEnd type="none" w="med" len="med"/>
            <a:tailEnd type="triangle" w="med" len="med"/>
          </a:ln>
        </p:spPr>
      </p:cxnSp>
      <p:cxnSp>
        <p:nvCxnSpPr>
          <p:cNvPr id="1143" name="Google Shape;1143;p75"/>
          <p:cNvCxnSpPr/>
          <p:nvPr/>
        </p:nvCxnSpPr>
        <p:spPr>
          <a:xfrm>
            <a:off x="5454584" y="1936671"/>
            <a:ext cx="368400" cy="160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4" name="Google Shape;1144;p75"/>
          <p:cNvCxnSpPr/>
          <p:nvPr/>
        </p:nvCxnSpPr>
        <p:spPr>
          <a:xfrm>
            <a:off x="5850467" y="5049837"/>
            <a:ext cx="444500" cy="1587"/>
          </a:xfrm>
          <a:prstGeom prst="straightConnector1">
            <a:avLst/>
          </a:prstGeom>
          <a:noFill/>
          <a:ln w="9525" cap="flat" cmpd="sng">
            <a:solidFill>
              <a:srgbClr val="1ED760"/>
            </a:solidFill>
            <a:prstDash val="solid"/>
            <a:miter lim="800000"/>
            <a:headEnd type="none" w="med" len="med"/>
            <a:tailEnd type="triangle" w="med" len="med"/>
          </a:ln>
        </p:spPr>
      </p:cxnSp>
      <p:cxnSp>
        <p:nvCxnSpPr>
          <p:cNvPr id="1145" name="Google Shape;1145;p75"/>
          <p:cNvCxnSpPr>
            <a:endCxn id="1131" idx="1"/>
          </p:cNvCxnSpPr>
          <p:nvPr/>
        </p:nvCxnSpPr>
        <p:spPr>
          <a:xfrm>
            <a:off x="3293667" y="5043467"/>
            <a:ext cx="829600" cy="560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6" name="Google Shape;1146;p75"/>
          <p:cNvCxnSpPr/>
          <p:nvPr/>
        </p:nvCxnSpPr>
        <p:spPr>
          <a:xfrm>
            <a:off x="3289300" y="1927225"/>
            <a:ext cx="243416" cy="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7" name="Google Shape;1147;p75"/>
          <p:cNvCxnSpPr/>
          <p:nvPr/>
        </p:nvCxnSpPr>
        <p:spPr>
          <a:xfrm flipH="1">
            <a:off x="8506883" y="1905001"/>
            <a:ext cx="27516" cy="3162300"/>
          </a:xfrm>
          <a:prstGeom prst="straightConnector1">
            <a:avLst/>
          </a:prstGeom>
          <a:noFill/>
          <a:ln w="9525" cap="flat" cmpd="sng">
            <a:solidFill>
              <a:srgbClr val="1ED760"/>
            </a:solidFill>
            <a:prstDash val="solid"/>
            <a:miter lim="800000"/>
            <a:headEnd type="none" w="med" len="med"/>
            <a:tailEnd type="none" w="med" len="med"/>
          </a:ln>
        </p:spPr>
      </p:cxnSp>
      <p:cxnSp>
        <p:nvCxnSpPr>
          <p:cNvPr id="1148" name="Google Shape;1148;p75"/>
          <p:cNvCxnSpPr>
            <a:stCxn id="1127" idx="3"/>
          </p:cNvCxnSpPr>
          <p:nvPr/>
        </p:nvCxnSpPr>
        <p:spPr>
          <a:xfrm>
            <a:off x="7166867" y="1908996"/>
            <a:ext cx="1338000" cy="20000"/>
          </a:xfrm>
          <a:prstGeom prst="straightConnector1">
            <a:avLst/>
          </a:prstGeom>
          <a:noFill/>
          <a:ln w="9525" cap="flat" cmpd="sng">
            <a:solidFill>
              <a:srgbClr val="1ED760"/>
            </a:solidFill>
            <a:prstDash val="solid"/>
            <a:miter lim="800000"/>
            <a:headEnd type="none" w="med" len="med"/>
            <a:tailEnd type="triangle" w="med" len="med"/>
          </a:ln>
        </p:spPr>
      </p:cxnSp>
      <p:cxnSp>
        <p:nvCxnSpPr>
          <p:cNvPr id="1149" name="Google Shape;1149;p75"/>
          <p:cNvCxnSpPr>
            <a:stCxn id="1132" idx="3"/>
          </p:cNvCxnSpPr>
          <p:nvPr/>
        </p:nvCxnSpPr>
        <p:spPr>
          <a:xfrm>
            <a:off x="8067767" y="5050667"/>
            <a:ext cx="470800" cy="30800"/>
          </a:xfrm>
          <a:prstGeom prst="straightConnector1">
            <a:avLst/>
          </a:prstGeom>
          <a:noFill/>
          <a:ln w="9525" cap="flat" cmpd="sng">
            <a:solidFill>
              <a:srgbClr val="1ED760"/>
            </a:solidFill>
            <a:prstDash val="solid"/>
            <a:miter lim="800000"/>
            <a:headEnd type="none" w="med" len="med"/>
            <a:tailEnd type="triangle" w="med" len="med"/>
          </a:ln>
        </p:spPr>
      </p:cxnSp>
      <p:cxnSp>
        <p:nvCxnSpPr>
          <p:cNvPr id="1150" name="Google Shape;1150;p75"/>
          <p:cNvCxnSpPr/>
          <p:nvPr/>
        </p:nvCxnSpPr>
        <p:spPr>
          <a:xfrm flipH="1">
            <a:off x="952416" y="2844821"/>
            <a:ext cx="10287200" cy="1600"/>
          </a:xfrm>
          <a:prstGeom prst="bentConnector3">
            <a:avLst>
              <a:gd name="adj1" fmla="val 0"/>
            </a:avLst>
          </a:prstGeom>
          <a:noFill/>
          <a:ln w="9525" cap="flat" cmpd="sng">
            <a:solidFill>
              <a:srgbClr val="1ED760"/>
            </a:solidFill>
            <a:prstDash val="solid"/>
            <a:miter lim="800000"/>
            <a:headEnd type="none" w="med" len="med"/>
            <a:tailEnd type="triangle" w="med" len="med"/>
          </a:ln>
        </p:spPr>
      </p:cxnSp>
      <p:sp>
        <p:nvSpPr>
          <p:cNvPr id="1151" name="Google Shape;1151;p75"/>
          <p:cNvSpPr txBox="1"/>
          <p:nvPr/>
        </p:nvSpPr>
        <p:spPr>
          <a:xfrm>
            <a:off x="3556000" y="1136071"/>
            <a:ext cx="3962400" cy="307722"/>
          </a:xfrm>
          <a:prstGeom prst="rect">
            <a:avLst/>
          </a:prstGeom>
          <a:noFill/>
          <a:ln>
            <a:solidFill>
              <a:srgbClr val="1ED760"/>
            </a:solidFill>
          </a:ln>
        </p:spPr>
        <p:txBody>
          <a:bodyPr spcFirstLastPara="1" wrap="square" lIns="121900" tIns="60933" rIns="121900" bIns="60933" anchor="t" anchorCtr="0">
            <a:spAutoFit/>
          </a:bodyPr>
          <a:lstStyle/>
          <a:p>
            <a:pPr>
              <a:buClr>
                <a:schemeClr val="dk1"/>
              </a:buClr>
              <a:buSzPts val="1400"/>
            </a:pPr>
            <a:r>
              <a:rPr lang="en" sz="1200" b="1" dirty="0">
                <a:solidFill>
                  <a:schemeClr val="bg2"/>
                </a:solidFill>
                <a:latin typeface="Arial"/>
                <a:ea typeface="Arial"/>
                <a:cs typeface="Arial"/>
                <a:sym typeface="Arial"/>
              </a:rPr>
              <a:t>Technology Track</a:t>
            </a:r>
            <a:endParaRPr sz="1200" dirty="0">
              <a:solidFill>
                <a:schemeClr val="bg2"/>
              </a:solidFill>
            </a:endParaRPr>
          </a:p>
        </p:txBody>
      </p:sp>
      <p:sp>
        <p:nvSpPr>
          <p:cNvPr id="1152" name="Google Shape;1152;p75"/>
          <p:cNvSpPr txBox="1"/>
          <p:nvPr/>
        </p:nvSpPr>
        <p:spPr>
          <a:xfrm>
            <a:off x="3759200" y="4187826"/>
            <a:ext cx="3962400" cy="307722"/>
          </a:xfrm>
          <a:prstGeom prst="rect">
            <a:avLst/>
          </a:prstGeom>
          <a:noFill/>
          <a:ln>
            <a:solidFill>
              <a:srgbClr val="1ED760"/>
            </a:solidFill>
          </a:ln>
        </p:spPr>
        <p:txBody>
          <a:bodyPr spcFirstLastPara="1" wrap="square" lIns="121900" tIns="60933" rIns="121900" bIns="60933" anchor="t" anchorCtr="0">
            <a:spAutoFit/>
          </a:bodyPr>
          <a:lstStyle/>
          <a:p>
            <a:pPr>
              <a:buClr>
                <a:schemeClr val="dk1"/>
              </a:buClr>
              <a:buSzPts val="1400"/>
            </a:pPr>
            <a:r>
              <a:rPr lang="en" sz="1200" b="1" dirty="0">
                <a:solidFill>
                  <a:schemeClr val="bg2"/>
                </a:solidFill>
                <a:latin typeface="Arial"/>
                <a:ea typeface="Arial"/>
                <a:cs typeface="Arial"/>
                <a:sym typeface="Arial"/>
              </a:rPr>
              <a:t>Application Track</a:t>
            </a:r>
            <a:endParaRPr sz="1200" dirty="0">
              <a:solidFill>
                <a:schemeClr val="bg2"/>
              </a:solidFill>
            </a:endParaRPr>
          </a:p>
        </p:txBody>
      </p:sp>
      <p:sp>
        <p:nvSpPr>
          <p:cNvPr id="1153" name="Google Shape;1153;p75"/>
          <p:cNvSpPr txBox="1"/>
          <p:nvPr/>
        </p:nvSpPr>
        <p:spPr>
          <a:xfrm>
            <a:off x="3657600" y="2497571"/>
            <a:ext cx="3962400" cy="307722"/>
          </a:xfrm>
          <a:prstGeom prst="rect">
            <a:avLst/>
          </a:prstGeom>
          <a:noFill/>
          <a:ln>
            <a:solidFill>
              <a:srgbClr val="1ED760"/>
            </a:solidFill>
          </a:ln>
        </p:spPr>
        <p:txBody>
          <a:bodyPr spcFirstLastPara="1" wrap="square" lIns="121900" tIns="60933" rIns="121900" bIns="60933" anchor="t" anchorCtr="0">
            <a:spAutoFit/>
          </a:bodyPr>
          <a:lstStyle/>
          <a:p>
            <a:pPr>
              <a:buClr>
                <a:schemeClr val="dk1"/>
              </a:buClr>
              <a:buSzPts val="1400"/>
            </a:pPr>
            <a:r>
              <a:rPr lang="en" sz="1200" b="1">
                <a:solidFill>
                  <a:schemeClr val="bg2"/>
                </a:solidFill>
                <a:latin typeface="Arial"/>
                <a:ea typeface="Arial"/>
                <a:cs typeface="Arial"/>
                <a:sym typeface="Arial"/>
              </a:rPr>
              <a:t>Data Track</a:t>
            </a:r>
            <a:endParaRPr sz="1200">
              <a:solidFill>
                <a:schemeClr val="bg2"/>
              </a:solidFill>
            </a:endParaRPr>
          </a:p>
        </p:txBody>
      </p:sp>
      <p:cxnSp>
        <p:nvCxnSpPr>
          <p:cNvPr id="1154" name="Google Shape;1154;p75"/>
          <p:cNvCxnSpPr>
            <a:cxnSpLocks/>
          </p:cNvCxnSpPr>
          <p:nvPr/>
        </p:nvCxnSpPr>
        <p:spPr>
          <a:xfrm flipH="1">
            <a:off x="11243662" y="2839100"/>
            <a:ext cx="4000" cy="223200"/>
          </a:xfrm>
          <a:prstGeom prst="straightConnector1">
            <a:avLst/>
          </a:prstGeom>
          <a:noFill/>
          <a:ln w="9525" cap="flat" cmpd="sng">
            <a:solidFill>
              <a:srgbClr val="1ED760"/>
            </a:solidFill>
            <a:prstDash val="solid"/>
            <a:round/>
            <a:headEnd type="none" w="med" len="med"/>
            <a:tailEnd type="none" w="med" len="med"/>
          </a:ln>
        </p:spPr>
      </p:cxnSp>
      <p:cxnSp>
        <p:nvCxnSpPr>
          <p:cNvPr id="1155" name="Google Shape;1155;p75"/>
          <p:cNvCxnSpPr/>
          <p:nvPr/>
        </p:nvCxnSpPr>
        <p:spPr>
          <a:xfrm>
            <a:off x="969784" y="2885708"/>
            <a:ext cx="1600" cy="178000"/>
          </a:xfrm>
          <a:prstGeom prst="straightConnector1">
            <a:avLst/>
          </a:prstGeom>
          <a:noFill/>
          <a:ln w="9525" cap="flat" cmpd="sng">
            <a:solidFill>
              <a:srgbClr val="1ED760"/>
            </a:solidFill>
            <a:prstDash val="solid"/>
            <a:round/>
            <a:headEnd type="none" w="med" len="med"/>
            <a:tailEnd type="none" w="med" len="med"/>
          </a:ln>
        </p:spPr>
      </p:cxnSp>
      <p:sp>
        <p:nvSpPr>
          <p:cNvPr id="1133" name="Google Shape;1133;p75"/>
          <p:cNvSpPr txBox="1"/>
          <p:nvPr/>
        </p:nvSpPr>
        <p:spPr>
          <a:xfrm>
            <a:off x="8691284" y="3062300"/>
            <a:ext cx="1464400" cy="719200"/>
          </a:xfrm>
          <a:prstGeom prst="rect">
            <a:avLst/>
          </a:prstGeom>
          <a:noFill/>
          <a:ln w="9525" cap="flat" cmpd="sng">
            <a:solidFill>
              <a:srgbClr val="1ED760"/>
            </a:solidFill>
            <a:prstDash val="solid"/>
            <a:miter lim="800000"/>
            <a:headEnd type="none" w="sm" len="sm"/>
            <a:tailEnd type="none" w="sm" len="sm"/>
          </a:ln>
        </p:spPr>
        <p:txBody>
          <a:bodyPr spcFirstLastPara="1" wrap="square" lIns="121900" tIns="60933" rIns="121900" bIns="60933" anchor="ctr" anchorCtr="0">
            <a:noAutofit/>
          </a:bodyPr>
          <a:lstStyle/>
          <a:p>
            <a:pPr algn="ctr">
              <a:buClr>
                <a:schemeClr val="dk1"/>
              </a:buClr>
              <a:buSzPts val="1200"/>
            </a:pPr>
            <a:r>
              <a:rPr lang="en" sz="1200" dirty="0">
                <a:solidFill>
                  <a:schemeClr val="bg2"/>
                </a:solidFill>
                <a:latin typeface="Arial"/>
                <a:ea typeface="Arial"/>
                <a:cs typeface="Arial"/>
                <a:sym typeface="Arial"/>
              </a:rPr>
              <a:t>Deployment</a:t>
            </a:r>
            <a:endParaRPr sz="1200" dirty="0">
              <a:solidFill>
                <a:schemeClr val="bg2"/>
              </a:solidFill>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5"/>
        <p:cNvGrpSpPr/>
        <p:nvPr/>
      </p:nvGrpSpPr>
      <p:grpSpPr>
        <a:xfrm>
          <a:off x="0" y="0"/>
          <a:ext cx="0" cy="0"/>
          <a:chOff x="0" y="0"/>
          <a:chExt cx="0" cy="0"/>
        </a:xfrm>
      </p:grpSpPr>
      <p:sp>
        <p:nvSpPr>
          <p:cNvPr id="966" name="Google Shape;966;p46"/>
          <p:cNvSpPr txBox="1"/>
          <p:nvPr/>
        </p:nvSpPr>
        <p:spPr>
          <a:xfrm>
            <a:off x="0" y="203200"/>
            <a:ext cx="12010400" cy="902835"/>
          </a:xfrm>
          <a:prstGeom prst="rect">
            <a:avLst/>
          </a:prstGeom>
          <a:noFill/>
          <a:ln>
            <a:noFill/>
          </a:ln>
        </p:spPr>
        <p:txBody>
          <a:bodyPr spcFirstLastPara="1" wrap="square" lIns="121900" tIns="121900" rIns="121900" bIns="121900" anchor="t" anchorCtr="0">
            <a:spAutoFit/>
          </a:bodyPr>
          <a:lstStyle/>
          <a:p>
            <a:pPr algn="ctr"/>
            <a:r>
              <a:rPr lang="en" sz="4267" b="1" dirty="0">
                <a:solidFill>
                  <a:schemeClr val="lt1"/>
                </a:solidFill>
                <a:latin typeface="Lucida Sans"/>
                <a:ea typeface="Lucida Sans"/>
                <a:cs typeface="Lucida Sans"/>
                <a:sym typeface="Lucida Sans"/>
              </a:rPr>
              <a:t>DW Bus Matrix   </a:t>
            </a:r>
            <a:endParaRPr sz="4267" b="1" dirty="0">
              <a:solidFill>
                <a:schemeClr val="lt1"/>
              </a:solidFill>
              <a:latin typeface="Lucida Sans"/>
              <a:ea typeface="Lucida Sans"/>
              <a:cs typeface="Lucida Sans"/>
              <a:sym typeface="Lucida Sans"/>
            </a:endParaRPr>
          </a:p>
        </p:txBody>
      </p:sp>
      <p:graphicFrame>
        <p:nvGraphicFramePr>
          <p:cNvPr id="967" name="Google Shape;967;p46"/>
          <p:cNvGraphicFramePr/>
          <p:nvPr>
            <p:extLst>
              <p:ext uri="{D42A27DB-BD31-4B8C-83A1-F6EECF244321}">
                <p14:modId xmlns:p14="http://schemas.microsoft.com/office/powerpoint/2010/main" val="1782353118"/>
              </p:ext>
            </p:extLst>
          </p:nvPr>
        </p:nvGraphicFramePr>
        <p:xfrm>
          <a:off x="755755" y="1447881"/>
          <a:ext cx="10838933" cy="4765030"/>
        </p:xfrm>
        <a:graphic>
          <a:graphicData uri="http://schemas.openxmlformats.org/drawingml/2006/table">
            <a:tbl>
              <a:tblPr>
                <a:noFill/>
              </a:tblPr>
              <a:tblGrid>
                <a:gridCol w="2749333">
                  <a:extLst>
                    <a:ext uri="{9D8B030D-6E8A-4147-A177-3AD203B41FA5}">
                      <a16:colId xmlns:a16="http://schemas.microsoft.com/office/drawing/2014/main" val="20000"/>
                    </a:ext>
                  </a:extLst>
                </a:gridCol>
                <a:gridCol w="1467433">
                  <a:extLst>
                    <a:ext uri="{9D8B030D-6E8A-4147-A177-3AD203B41FA5}">
                      <a16:colId xmlns:a16="http://schemas.microsoft.com/office/drawing/2014/main" val="20001"/>
                    </a:ext>
                  </a:extLst>
                </a:gridCol>
                <a:gridCol w="1087700">
                  <a:extLst>
                    <a:ext uri="{9D8B030D-6E8A-4147-A177-3AD203B41FA5}">
                      <a16:colId xmlns:a16="http://schemas.microsoft.com/office/drawing/2014/main" val="20002"/>
                    </a:ext>
                  </a:extLst>
                </a:gridCol>
                <a:gridCol w="800067">
                  <a:extLst>
                    <a:ext uri="{9D8B030D-6E8A-4147-A177-3AD203B41FA5}">
                      <a16:colId xmlns:a16="http://schemas.microsoft.com/office/drawing/2014/main" val="20003"/>
                    </a:ext>
                  </a:extLst>
                </a:gridCol>
                <a:gridCol w="831433">
                  <a:extLst>
                    <a:ext uri="{9D8B030D-6E8A-4147-A177-3AD203B41FA5}">
                      <a16:colId xmlns:a16="http://schemas.microsoft.com/office/drawing/2014/main" val="20004"/>
                    </a:ext>
                  </a:extLst>
                </a:gridCol>
                <a:gridCol w="596533">
                  <a:extLst>
                    <a:ext uri="{9D8B030D-6E8A-4147-A177-3AD203B41FA5}">
                      <a16:colId xmlns:a16="http://schemas.microsoft.com/office/drawing/2014/main" val="20005"/>
                    </a:ext>
                  </a:extLst>
                </a:gridCol>
                <a:gridCol w="937367">
                  <a:extLst>
                    <a:ext uri="{9D8B030D-6E8A-4147-A177-3AD203B41FA5}">
                      <a16:colId xmlns:a16="http://schemas.microsoft.com/office/drawing/2014/main" val="20006"/>
                    </a:ext>
                  </a:extLst>
                </a:gridCol>
                <a:gridCol w="920367">
                  <a:extLst>
                    <a:ext uri="{9D8B030D-6E8A-4147-A177-3AD203B41FA5}">
                      <a16:colId xmlns:a16="http://schemas.microsoft.com/office/drawing/2014/main" val="20007"/>
                    </a:ext>
                  </a:extLst>
                </a:gridCol>
                <a:gridCol w="1448700">
                  <a:extLst>
                    <a:ext uri="{9D8B030D-6E8A-4147-A177-3AD203B41FA5}">
                      <a16:colId xmlns:a16="http://schemas.microsoft.com/office/drawing/2014/main" val="20008"/>
                    </a:ext>
                  </a:extLst>
                </a:gridCol>
              </a:tblGrid>
              <a:tr h="1065000">
                <a:tc>
                  <a:txBody>
                    <a:bodyPr/>
                    <a:lstStyle/>
                    <a:p>
                      <a:pPr marL="0" marR="0" lvl="0" indent="0" algn="ctr" rtl="0">
                        <a:lnSpc>
                          <a:spcPct val="100000"/>
                        </a:lnSpc>
                        <a:spcBef>
                          <a:spcPts val="0"/>
                        </a:spcBef>
                        <a:spcAft>
                          <a:spcPts val="0"/>
                        </a:spcAft>
                        <a:buClr>
                          <a:srgbClr val="000000"/>
                        </a:buClr>
                        <a:buSzPts val="800"/>
                        <a:buFont typeface="Calibri"/>
                        <a:buNone/>
                      </a:pPr>
                      <a:r>
                        <a:rPr lang="en" sz="1600" b="1" dirty="0">
                          <a:solidFill>
                            <a:schemeClr val="lt1"/>
                          </a:solidFill>
                          <a:latin typeface="Calibri"/>
                          <a:ea typeface="Calibri"/>
                          <a:cs typeface="Calibri"/>
                          <a:sym typeface="Calibri"/>
                        </a:rPr>
                        <a:t>Business</a:t>
                      </a:r>
                      <a:r>
                        <a:rPr lang="en" sz="1600" b="1" i="0" dirty="0">
                          <a:solidFill>
                            <a:schemeClr val="lt1"/>
                          </a:solidFill>
                          <a:latin typeface="Calibri"/>
                          <a:ea typeface="Calibri"/>
                          <a:cs typeface="Calibri"/>
                          <a:sym typeface="Calibri"/>
                        </a:rPr>
                        <a:t> Process/ Events</a:t>
                      </a:r>
                      <a:endParaRPr sz="1600" b="1" i="0" dirty="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dirty="0">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dirty="0">
                          <a:solidFill>
                            <a:schemeClr val="lt1"/>
                          </a:solidFill>
                          <a:latin typeface="Calibri"/>
                          <a:ea typeface="Calibri"/>
                          <a:cs typeface="Calibri"/>
                          <a:sym typeface="Calibri"/>
                        </a:rPr>
                        <a:t>Date/Time</a:t>
                      </a:r>
                      <a:endParaRPr sz="1600" b="1" i="0" dirty="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dirty="0">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Location</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Revenue</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Currency</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User</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Employee</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a:solidFill>
                            <a:schemeClr val="lt1"/>
                          </a:solidFill>
                          <a:latin typeface="Calibri"/>
                          <a:ea typeface="Calibri"/>
                          <a:cs typeface="Calibri"/>
                          <a:sym typeface="Calibri"/>
                        </a:rPr>
                        <a:t>Product</a:t>
                      </a:r>
                      <a:endParaRPr sz="1600" b="1" i="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600" b="1" i="0" dirty="0">
                          <a:solidFill>
                            <a:schemeClr val="lt1"/>
                          </a:solidFill>
                          <a:latin typeface="Calibri"/>
                          <a:ea typeface="Calibri"/>
                          <a:cs typeface="Calibri"/>
                          <a:sym typeface="Calibri"/>
                        </a:rPr>
                        <a:t>Terms &amp; Conditions</a:t>
                      </a:r>
                      <a:endParaRPr sz="1600" b="1" i="0" dirty="0">
                        <a:solidFill>
                          <a:schemeClr val="lt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800"/>
                        <a:buFont typeface="Calibri"/>
                        <a:buNone/>
                      </a:pPr>
                      <a:endParaRPr sz="1600" b="1" dirty="0">
                        <a:solidFill>
                          <a:schemeClr val="lt1"/>
                        </a:solidFill>
                        <a:latin typeface="Calibri"/>
                        <a:ea typeface="Calibri"/>
                        <a:cs typeface="Calibri"/>
                        <a:sym typeface="Calibri"/>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lumMod val="50000"/>
                      </a:schemeClr>
                    </a:solidFill>
                  </a:tcPr>
                </a:tc>
                <a:extLst>
                  <a:ext uri="{0D108BD9-81ED-4DB2-BD59-A6C34878D82A}">
                    <a16:rowId xmlns:a16="http://schemas.microsoft.com/office/drawing/2014/main" val="10000"/>
                  </a:ext>
                </a:extLst>
              </a:tr>
              <a:tr h="473800">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Creation</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X</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 </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 </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chemeClr val="dk1"/>
                          </a:solidFill>
                          <a:latin typeface="Calibri"/>
                          <a:ea typeface="Calibri"/>
                          <a:cs typeface="Calibri"/>
                          <a:sym typeface="Calibri"/>
                        </a:rPr>
                        <a:t> </a:t>
                      </a:r>
                      <a:endParaRPr sz="1500" b="1" dirty="0">
                        <a:solidFill>
                          <a:schemeClr val="dk1"/>
                        </a:solidFill>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chemeClr val="dk1"/>
                          </a:solidFill>
                          <a:latin typeface="Calibri"/>
                          <a:ea typeface="Calibri"/>
                          <a:cs typeface="Calibri"/>
                          <a:sym typeface="Calibri"/>
                        </a:rPr>
                        <a:t>X</a:t>
                      </a:r>
                      <a:endParaRPr sz="1500" b="1" dirty="0">
                        <a:solidFill>
                          <a:schemeClr val="dk1"/>
                        </a:solidFill>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 </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1"/>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Production</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 </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chemeClr val="dk1"/>
                          </a:solidFill>
                          <a:latin typeface="Calibri"/>
                          <a:ea typeface="Calibri"/>
                          <a:cs typeface="Calibri"/>
                          <a:sym typeface="Calibri"/>
                        </a:rPr>
                        <a:t>X</a:t>
                      </a:r>
                      <a:endParaRPr sz="1500" b="1">
                        <a:solidFill>
                          <a:schemeClr val="dk1"/>
                        </a:solidFill>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chemeClr val="dk1"/>
                          </a:solidFill>
                          <a:latin typeface="Calibri"/>
                          <a:ea typeface="Calibri"/>
                          <a:cs typeface="Calibri"/>
                          <a:sym typeface="Calibri"/>
                        </a:rPr>
                        <a:t>X</a:t>
                      </a:r>
                      <a:endParaRPr sz="1500" b="1">
                        <a:solidFill>
                          <a:schemeClr val="dk1"/>
                        </a:solidFill>
                      </a:endParaRPr>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2"/>
                  </a:ext>
                </a:extLst>
              </a:tr>
              <a:tr h="2632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Contract</a:t>
                      </a:r>
                      <a:endParaRPr sz="1500" b="1">
                        <a:solidFill>
                          <a:schemeClr val="dk1"/>
                        </a:solidFill>
                      </a:endParaRPr>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3"/>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Release</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X</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4"/>
                  </a:ext>
                </a:extLst>
              </a:tr>
              <a:tr h="394100">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Analysis of song</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5"/>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Ranking</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6"/>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Billing &amp; Invoicing</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7"/>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Ads Revenue</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8"/>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Revenue analysis</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09"/>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Strategy</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 </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10"/>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a:solidFill>
                            <a:srgbClr val="000000"/>
                          </a:solidFill>
                          <a:latin typeface="Calibri"/>
                          <a:ea typeface="Calibri"/>
                          <a:cs typeface="Calibri"/>
                          <a:sym typeface="Calibri"/>
                        </a:rPr>
                        <a:t>Discount implementation</a:t>
                      </a:r>
                      <a:endParaRPr sz="1500" b="1"/>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11"/>
                  </a:ext>
                </a:extLst>
              </a:tr>
              <a:tr h="285433">
                <a:tc>
                  <a:txBody>
                    <a:bodyPr/>
                    <a:lstStyle/>
                    <a:p>
                      <a:pPr marL="0" marR="0" lvl="0" indent="0" algn="ctr" rtl="0">
                        <a:lnSpc>
                          <a:spcPct val="100000"/>
                        </a:lnSpc>
                        <a:spcBef>
                          <a:spcPts val="0"/>
                        </a:spcBef>
                        <a:spcAft>
                          <a:spcPts val="0"/>
                        </a:spcAft>
                        <a:buClr>
                          <a:srgbClr val="000000"/>
                        </a:buClr>
                        <a:buSzPts val="1000"/>
                        <a:buFont typeface="Calibri"/>
                        <a:buNone/>
                      </a:pPr>
                      <a:r>
                        <a:rPr lang="en" sz="1300" b="1" i="0" dirty="0">
                          <a:solidFill>
                            <a:srgbClr val="000000"/>
                          </a:solidFill>
                          <a:latin typeface="Calibri"/>
                          <a:ea typeface="Calibri"/>
                          <a:cs typeface="Calibri"/>
                          <a:sym typeface="Calibri"/>
                        </a:rPr>
                        <a:t>Limiting Access</a:t>
                      </a:r>
                      <a:endParaRPr sz="1500" b="1" dirty="0"/>
                    </a:p>
                  </a:txBody>
                  <a:tcPr marL="10167" marR="10167" marT="7633" marB="0" anchor="ctr">
                    <a:lnL w="12700" cap="flat" cmpd="sng">
                      <a:solidFill>
                        <a:schemeClr val="lt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a:solidFill>
                            <a:srgbClr val="000000"/>
                          </a:solidFill>
                          <a:latin typeface="Calibri"/>
                          <a:ea typeface="Calibri"/>
                          <a:cs typeface="Calibri"/>
                          <a:sym typeface="Calibri"/>
                        </a:rPr>
                        <a:t>X</a:t>
                      </a:r>
                      <a:endParaRPr sz="1500" b="1"/>
                    </a:p>
                  </a:txBody>
                  <a:tcPr marL="10167" marR="10167" marT="7633" marB="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tc>
                  <a:txBody>
                    <a:bodyPr/>
                    <a:lstStyle/>
                    <a:p>
                      <a:pPr marL="0" marR="0" lvl="0" indent="0" algn="ctr" rtl="0">
                        <a:lnSpc>
                          <a:spcPct val="100000"/>
                        </a:lnSpc>
                        <a:spcBef>
                          <a:spcPts val="0"/>
                        </a:spcBef>
                        <a:spcAft>
                          <a:spcPts val="0"/>
                        </a:spcAft>
                        <a:buClr>
                          <a:srgbClr val="000000"/>
                        </a:buClr>
                        <a:buSzPts val="800"/>
                        <a:buFont typeface="Calibri"/>
                        <a:buNone/>
                      </a:pPr>
                      <a:r>
                        <a:rPr lang="en" sz="1100" b="1" i="0" dirty="0">
                          <a:solidFill>
                            <a:srgbClr val="000000"/>
                          </a:solidFill>
                          <a:latin typeface="Calibri"/>
                          <a:ea typeface="Calibri"/>
                          <a:cs typeface="Calibri"/>
                          <a:sym typeface="Calibri"/>
                        </a:rPr>
                        <a:t>X</a:t>
                      </a:r>
                      <a:endParaRPr sz="1500" b="1" dirty="0"/>
                    </a:p>
                  </a:txBody>
                  <a:tcPr marL="10167" marR="10167" marT="7633" marB="0" anchor="ctr">
                    <a:lnL w="12700" cap="flat" cmpd="sng">
                      <a:solidFill>
                        <a:schemeClr val="dk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7FB75F"/>
                    </a:solidFill>
                  </a:tcPr>
                </a:tc>
                <a:extLst>
                  <a:ext uri="{0D108BD9-81ED-4DB2-BD59-A6C34878D82A}">
                    <a16:rowId xmlns:a16="http://schemas.microsoft.com/office/drawing/2014/main" val="10012"/>
                  </a:ext>
                </a:extLst>
              </a:tr>
            </a:tbl>
          </a:graphicData>
        </a:graphic>
      </p:graphicFrame>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77"/>
          <p:cNvSpPr txBox="1">
            <a:spLocks noGrp="1"/>
          </p:cNvSpPr>
          <p:nvPr>
            <p:ph type="title"/>
          </p:nvPr>
        </p:nvSpPr>
        <p:spPr>
          <a:xfrm>
            <a:off x="838200" y="268140"/>
            <a:ext cx="10515600" cy="1325600"/>
          </a:xfrm>
          <a:prstGeom prst="rect">
            <a:avLst/>
          </a:prstGeom>
          <a:noFill/>
          <a:ln>
            <a:noFill/>
          </a:ln>
        </p:spPr>
        <p:txBody>
          <a:bodyPr spcFirstLastPara="1" vert="horz" wrap="square" lIns="91433" tIns="45700" rIns="91433" bIns="45700" rtlCol="0" anchor="ctr" anchorCtr="0">
            <a:normAutofit/>
          </a:bodyPr>
          <a:lstStyle/>
          <a:p>
            <a:pPr algn="ctr">
              <a:spcBef>
                <a:spcPts val="0"/>
              </a:spcBef>
              <a:buClr>
                <a:schemeClr val="dk1"/>
              </a:buClr>
              <a:buSzPts val="3300"/>
            </a:pPr>
            <a:r>
              <a:rPr lang="en" b="1" dirty="0">
                <a:solidFill>
                  <a:schemeClr val="bg2"/>
                </a:solidFill>
                <a:latin typeface="Arial"/>
                <a:ea typeface="Arial"/>
                <a:cs typeface="Arial"/>
                <a:sym typeface="Arial"/>
              </a:rPr>
              <a:t>High Level DW Bus Matrix</a:t>
            </a:r>
            <a:endParaRPr sz="2667" dirty="0">
              <a:solidFill>
                <a:schemeClr val="bg2"/>
              </a:solidFill>
            </a:endParaRPr>
          </a:p>
        </p:txBody>
      </p:sp>
      <p:sp>
        <p:nvSpPr>
          <p:cNvPr id="1167" name="Google Shape;1167;p77"/>
          <p:cNvSpPr txBox="1"/>
          <p:nvPr/>
        </p:nvSpPr>
        <p:spPr>
          <a:xfrm>
            <a:off x="754367" y="1378601"/>
            <a:ext cx="11963600" cy="779532"/>
          </a:xfrm>
          <a:prstGeom prst="rect">
            <a:avLst/>
          </a:prstGeom>
          <a:noFill/>
          <a:ln>
            <a:noFill/>
          </a:ln>
        </p:spPr>
        <p:txBody>
          <a:bodyPr spcFirstLastPara="1" wrap="square" lIns="121900" tIns="121900" rIns="121900" bIns="121900" anchor="t" anchorCtr="0">
            <a:spAutoFit/>
          </a:bodyPr>
          <a:lstStyle/>
          <a:p>
            <a:r>
              <a:rPr lang="en" sz="1733"/>
              <a:t>High Level Enterprise DW Bus Matrix for Centralized and Consistent Data </a:t>
            </a:r>
            <a:endParaRPr sz="1200"/>
          </a:p>
          <a:p>
            <a:endParaRPr sz="1733"/>
          </a:p>
        </p:txBody>
      </p:sp>
      <p:graphicFrame>
        <p:nvGraphicFramePr>
          <p:cNvPr id="1168" name="Google Shape;1168;p77"/>
          <p:cNvGraphicFramePr/>
          <p:nvPr>
            <p:extLst>
              <p:ext uri="{D42A27DB-BD31-4B8C-83A1-F6EECF244321}">
                <p14:modId xmlns:p14="http://schemas.microsoft.com/office/powerpoint/2010/main" val="1545733887"/>
              </p:ext>
            </p:extLst>
          </p:nvPr>
        </p:nvGraphicFramePr>
        <p:xfrm>
          <a:off x="1025234" y="1690724"/>
          <a:ext cx="10201970" cy="4715817"/>
        </p:xfrm>
        <a:graphic>
          <a:graphicData uri="http://schemas.openxmlformats.org/drawingml/2006/table">
            <a:tbl>
              <a:tblPr>
                <a:tableStyleId>{AF606853-7671-496A-8E4F-DF71F8EC918B}</a:tableStyleId>
              </a:tblPr>
              <a:tblGrid>
                <a:gridCol w="1412676">
                  <a:extLst>
                    <a:ext uri="{9D8B030D-6E8A-4147-A177-3AD203B41FA5}">
                      <a16:colId xmlns:a16="http://schemas.microsoft.com/office/drawing/2014/main" val="20000"/>
                    </a:ext>
                  </a:extLst>
                </a:gridCol>
                <a:gridCol w="849733">
                  <a:extLst>
                    <a:ext uri="{9D8B030D-6E8A-4147-A177-3AD203B41FA5}">
                      <a16:colId xmlns:a16="http://schemas.microsoft.com/office/drawing/2014/main" val="20001"/>
                    </a:ext>
                  </a:extLst>
                </a:gridCol>
                <a:gridCol w="1109975">
                  <a:extLst>
                    <a:ext uri="{9D8B030D-6E8A-4147-A177-3AD203B41FA5}">
                      <a16:colId xmlns:a16="http://schemas.microsoft.com/office/drawing/2014/main" val="20002"/>
                    </a:ext>
                  </a:extLst>
                </a:gridCol>
                <a:gridCol w="1190610">
                  <a:extLst>
                    <a:ext uri="{9D8B030D-6E8A-4147-A177-3AD203B41FA5}">
                      <a16:colId xmlns:a16="http://schemas.microsoft.com/office/drawing/2014/main" val="20003"/>
                    </a:ext>
                  </a:extLst>
                </a:gridCol>
                <a:gridCol w="1193325">
                  <a:extLst>
                    <a:ext uri="{9D8B030D-6E8A-4147-A177-3AD203B41FA5}">
                      <a16:colId xmlns:a16="http://schemas.microsoft.com/office/drawing/2014/main" val="20004"/>
                    </a:ext>
                  </a:extLst>
                </a:gridCol>
                <a:gridCol w="767756">
                  <a:extLst>
                    <a:ext uri="{9D8B030D-6E8A-4147-A177-3AD203B41FA5}">
                      <a16:colId xmlns:a16="http://schemas.microsoft.com/office/drawing/2014/main" val="20005"/>
                    </a:ext>
                  </a:extLst>
                </a:gridCol>
                <a:gridCol w="1329581">
                  <a:extLst>
                    <a:ext uri="{9D8B030D-6E8A-4147-A177-3AD203B41FA5}">
                      <a16:colId xmlns:a16="http://schemas.microsoft.com/office/drawing/2014/main" val="20006"/>
                    </a:ext>
                  </a:extLst>
                </a:gridCol>
                <a:gridCol w="1036528">
                  <a:extLst>
                    <a:ext uri="{9D8B030D-6E8A-4147-A177-3AD203B41FA5}">
                      <a16:colId xmlns:a16="http://schemas.microsoft.com/office/drawing/2014/main" val="20007"/>
                    </a:ext>
                  </a:extLst>
                </a:gridCol>
                <a:gridCol w="1311786">
                  <a:extLst>
                    <a:ext uri="{9D8B030D-6E8A-4147-A177-3AD203B41FA5}">
                      <a16:colId xmlns:a16="http://schemas.microsoft.com/office/drawing/2014/main" val="20008"/>
                    </a:ext>
                  </a:extLst>
                </a:gridCol>
              </a:tblGrid>
              <a:tr h="1057731">
                <a:tc>
                  <a:txBody>
                    <a:bodyPr/>
                    <a:lstStyle/>
                    <a:p>
                      <a:pPr marL="0" lvl="0" indent="0" algn="ctr" rtl="0">
                        <a:spcBef>
                          <a:spcPts val="0"/>
                        </a:spcBef>
                        <a:spcAft>
                          <a:spcPts val="0"/>
                        </a:spcAft>
                        <a:buNone/>
                      </a:pPr>
                      <a:endParaRPr sz="1600"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Date/</a:t>
                      </a:r>
                      <a:endParaRPr sz="1600" b="1" dirty="0">
                        <a:solidFill>
                          <a:schemeClr val="bg1"/>
                        </a:solidFill>
                      </a:endParaRPr>
                    </a:p>
                    <a:p>
                      <a:pPr marL="0" lvl="0" indent="0" algn="ctr" rtl="0">
                        <a:spcBef>
                          <a:spcPts val="0"/>
                        </a:spcBef>
                        <a:spcAft>
                          <a:spcPts val="0"/>
                        </a:spcAft>
                        <a:buNone/>
                      </a:pPr>
                      <a:r>
                        <a:rPr lang="en" sz="1600" b="1" dirty="0">
                          <a:solidFill>
                            <a:schemeClr val="bg1"/>
                          </a:solidFill>
                        </a:rPr>
                        <a:t>Time</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Location</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Revenue</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Currency</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User</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Employee</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Product</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tc>
                  <a:txBody>
                    <a:bodyPr/>
                    <a:lstStyle/>
                    <a:p>
                      <a:pPr marL="0" lvl="0" indent="0" algn="ctr" rtl="0">
                        <a:spcBef>
                          <a:spcPts val="0"/>
                        </a:spcBef>
                        <a:spcAft>
                          <a:spcPts val="0"/>
                        </a:spcAft>
                        <a:buNone/>
                      </a:pPr>
                      <a:r>
                        <a:rPr lang="en" sz="1600" b="1" dirty="0">
                          <a:solidFill>
                            <a:schemeClr val="bg1"/>
                          </a:solidFill>
                        </a:rPr>
                        <a:t>Terms &amp; Conditions</a:t>
                      </a:r>
                      <a:endParaRPr sz="1600" b="1" dirty="0">
                        <a:solidFill>
                          <a:schemeClr val="bg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50000"/>
                      </a:schemeClr>
                    </a:solidFill>
                  </a:tcPr>
                </a:tc>
                <a:extLst>
                  <a:ext uri="{0D108BD9-81ED-4DB2-BD59-A6C34878D82A}">
                    <a16:rowId xmlns:a16="http://schemas.microsoft.com/office/drawing/2014/main" val="10000"/>
                  </a:ext>
                </a:extLst>
              </a:tr>
              <a:tr h="714039">
                <a:tc>
                  <a:txBody>
                    <a:bodyPr/>
                    <a:lstStyle/>
                    <a:p>
                      <a:pPr marL="0" lvl="0" indent="0" algn="ctr" rtl="0">
                        <a:spcBef>
                          <a:spcPts val="0"/>
                        </a:spcBef>
                        <a:spcAft>
                          <a:spcPts val="0"/>
                        </a:spcAft>
                        <a:buNone/>
                      </a:pPr>
                      <a:r>
                        <a:rPr lang="en" sz="1600" dirty="0">
                          <a:solidFill>
                            <a:schemeClr val="tx1"/>
                          </a:solidFill>
                        </a:rPr>
                        <a:t>Billing and Invoices</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517395">
                <a:tc>
                  <a:txBody>
                    <a:bodyPr/>
                    <a:lstStyle/>
                    <a:p>
                      <a:pPr marL="0" lvl="0" indent="0" algn="ctr" rtl="0">
                        <a:spcBef>
                          <a:spcPts val="0"/>
                        </a:spcBef>
                        <a:spcAft>
                          <a:spcPts val="0"/>
                        </a:spcAft>
                        <a:buNone/>
                      </a:pPr>
                      <a:r>
                        <a:rPr lang="en" sz="1600" dirty="0">
                          <a:solidFill>
                            <a:schemeClr val="tx1"/>
                          </a:solidFill>
                        </a:rPr>
                        <a:t>Ads Revenue</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714039">
                <a:tc>
                  <a:txBody>
                    <a:bodyPr/>
                    <a:lstStyle/>
                    <a:p>
                      <a:pPr marL="0" lvl="0" indent="0" algn="ctr" rtl="0">
                        <a:spcBef>
                          <a:spcPts val="0"/>
                        </a:spcBef>
                        <a:spcAft>
                          <a:spcPts val="0"/>
                        </a:spcAft>
                        <a:buNone/>
                      </a:pPr>
                      <a:r>
                        <a:rPr lang="en" sz="1600" dirty="0">
                          <a:solidFill>
                            <a:schemeClr val="tx1"/>
                          </a:solidFill>
                        </a:rPr>
                        <a:t>revenue analysis</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76013">
                <a:tc>
                  <a:txBody>
                    <a:bodyPr/>
                    <a:lstStyle/>
                    <a:p>
                      <a:pPr marL="0" lvl="0" indent="0" algn="ctr" rtl="0">
                        <a:spcBef>
                          <a:spcPts val="0"/>
                        </a:spcBef>
                        <a:spcAft>
                          <a:spcPts val="0"/>
                        </a:spcAft>
                        <a:buNone/>
                      </a:pPr>
                      <a:r>
                        <a:rPr lang="en" sz="1600" dirty="0">
                          <a:solidFill>
                            <a:schemeClr val="tx1"/>
                          </a:solidFill>
                        </a:rPr>
                        <a:t>strategy</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1190091">
                <a:tc>
                  <a:txBody>
                    <a:bodyPr/>
                    <a:lstStyle/>
                    <a:p>
                      <a:pPr marL="0" lvl="0" indent="0" algn="ctr" rtl="0">
                        <a:spcBef>
                          <a:spcPts val="0"/>
                        </a:spcBef>
                        <a:spcAft>
                          <a:spcPts val="0"/>
                        </a:spcAft>
                        <a:buNone/>
                      </a:pPr>
                      <a:r>
                        <a:rPr lang="en" sz="1600" dirty="0">
                          <a:solidFill>
                            <a:schemeClr val="tx1"/>
                          </a:solidFill>
                        </a:rPr>
                        <a:t>discount implementation</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a:solidFill>
                            <a:schemeClr val="tx1"/>
                          </a:solidFill>
                        </a:rPr>
                        <a:t>x</a:t>
                      </a:r>
                      <a:endParaRPr sz="160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lvl="0" indent="0" algn="ctr" rtl="0">
                        <a:spcBef>
                          <a:spcPts val="0"/>
                        </a:spcBef>
                        <a:spcAft>
                          <a:spcPts val="0"/>
                        </a:spcAft>
                        <a:buNone/>
                      </a:pPr>
                      <a:r>
                        <a:rPr lang="en" sz="1600" dirty="0">
                          <a:solidFill>
                            <a:schemeClr val="tx1"/>
                          </a:solidFill>
                        </a:rPr>
                        <a:t>x</a:t>
                      </a:r>
                      <a:endParaRPr sz="1600" dirty="0">
                        <a:solidFill>
                          <a:schemeClr val="tx1"/>
                        </a:solidFill>
                      </a:endParaRPr>
                    </a:p>
                  </a:txBody>
                  <a:tcPr marL="121900" marR="121900" marT="121900" marB="1219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48"/>
          <p:cNvSpPr txBox="1">
            <a:spLocks noGrp="1"/>
          </p:cNvSpPr>
          <p:nvPr>
            <p:ph type="title" idx="4294967295"/>
          </p:nvPr>
        </p:nvSpPr>
        <p:spPr>
          <a:xfrm>
            <a:off x="609600" y="477837"/>
            <a:ext cx="10871200" cy="792000"/>
          </a:xfrm>
          <a:prstGeom prst="rect">
            <a:avLst/>
          </a:prstGeom>
          <a:noFill/>
          <a:ln>
            <a:noFill/>
          </a:ln>
        </p:spPr>
        <p:txBody>
          <a:bodyPr spcFirstLastPara="1" vert="horz" wrap="square" lIns="121900" tIns="60933" rIns="121900" bIns="60933" rtlCol="0" anchor="ctr" anchorCtr="0">
            <a:normAutofit fontScale="90000"/>
          </a:bodyPr>
          <a:lstStyle/>
          <a:p>
            <a:pPr algn="ctr">
              <a:lnSpc>
                <a:spcPct val="100000"/>
              </a:lnSpc>
              <a:spcBef>
                <a:spcPts val="0"/>
              </a:spcBef>
              <a:buClr>
                <a:schemeClr val="dk2"/>
              </a:buClr>
              <a:buSzPct val="83333"/>
            </a:pPr>
            <a:r>
              <a:rPr lang="en" sz="4800" b="1">
                <a:solidFill>
                  <a:schemeClr val="lt1"/>
                </a:solidFill>
                <a:latin typeface="Arial"/>
                <a:ea typeface="Arial"/>
                <a:cs typeface="Arial"/>
                <a:sym typeface="Arial"/>
              </a:rPr>
              <a:t>Opportunity Matrix</a:t>
            </a:r>
            <a:endParaRPr>
              <a:solidFill>
                <a:schemeClr val="lt1"/>
              </a:solidFill>
            </a:endParaRPr>
          </a:p>
        </p:txBody>
      </p:sp>
      <p:graphicFrame>
        <p:nvGraphicFramePr>
          <p:cNvPr id="981" name="Google Shape;981;p48"/>
          <p:cNvGraphicFramePr/>
          <p:nvPr>
            <p:extLst>
              <p:ext uri="{D42A27DB-BD31-4B8C-83A1-F6EECF244321}">
                <p14:modId xmlns:p14="http://schemas.microsoft.com/office/powerpoint/2010/main" val="146762984"/>
              </p:ext>
            </p:extLst>
          </p:nvPr>
        </p:nvGraphicFramePr>
        <p:xfrm>
          <a:off x="1357745" y="1589124"/>
          <a:ext cx="9237455" cy="4784246"/>
        </p:xfrm>
        <a:graphic>
          <a:graphicData uri="http://schemas.openxmlformats.org/drawingml/2006/table">
            <a:tbl>
              <a:tblPr>
                <a:noFill/>
              </a:tblPr>
              <a:tblGrid>
                <a:gridCol w="2415422">
                  <a:extLst>
                    <a:ext uri="{9D8B030D-6E8A-4147-A177-3AD203B41FA5}">
                      <a16:colId xmlns:a16="http://schemas.microsoft.com/office/drawing/2014/main" val="20000"/>
                    </a:ext>
                  </a:extLst>
                </a:gridCol>
                <a:gridCol w="1179233">
                  <a:extLst>
                    <a:ext uri="{9D8B030D-6E8A-4147-A177-3AD203B41FA5}">
                      <a16:colId xmlns:a16="http://schemas.microsoft.com/office/drawing/2014/main" val="20001"/>
                    </a:ext>
                  </a:extLst>
                </a:gridCol>
                <a:gridCol w="1117700">
                  <a:extLst>
                    <a:ext uri="{9D8B030D-6E8A-4147-A177-3AD203B41FA5}">
                      <a16:colId xmlns:a16="http://schemas.microsoft.com/office/drawing/2014/main" val="20002"/>
                    </a:ext>
                  </a:extLst>
                </a:gridCol>
                <a:gridCol w="938167">
                  <a:extLst>
                    <a:ext uri="{9D8B030D-6E8A-4147-A177-3AD203B41FA5}">
                      <a16:colId xmlns:a16="http://schemas.microsoft.com/office/drawing/2014/main" val="20003"/>
                    </a:ext>
                  </a:extLst>
                </a:gridCol>
                <a:gridCol w="1719533">
                  <a:extLst>
                    <a:ext uri="{9D8B030D-6E8A-4147-A177-3AD203B41FA5}">
                      <a16:colId xmlns:a16="http://schemas.microsoft.com/office/drawing/2014/main" val="20004"/>
                    </a:ext>
                  </a:extLst>
                </a:gridCol>
                <a:gridCol w="1867400">
                  <a:extLst>
                    <a:ext uri="{9D8B030D-6E8A-4147-A177-3AD203B41FA5}">
                      <a16:colId xmlns:a16="http://schemas.microsoft.com/office/drawing/2014/main" val="20005"/>
                    </a:ext>
                  </a:extLst>
                </a:gridCol>
              </a:tblGrid>
              <a:tr h="1341080">
                <a:tc>
                  <a:txBody>
                    <a:bodyPr/>
                    <a:lstStyle/>
                    <a:p>
                      <a:pPr marL="0" marR="0" lvl="0" indent="0" algn="ctr" rtl="0">
                        <a:spcBef>
                          <a:spcPts val="0"/>
                        </a:spcBef>
                        <a:spcAft>
                          <a:spcPts val="0"/>
                        </a:spcAft>
                        <a:buClr>
                          <a:schemeClr val="dk1"/>
                        </a:buClr>
                        <a:buSzPts val="1200"/>
                        <a:buFont typeface="Calibri"/>
                        <a:buNone/>
                      </a:pPr>
                      <a:r>
                        <a:rPr lang="en" sz="1600" b="1" dirty="0">
                          <a:solidFill>
                            <a:schemeClr val="bg1"/>
                          </a:solidFill>
                        </a:rPr>
                        <a:t>Business</a:t>
                      </a:r>
                      <a:endParaRPr sz="1600" b="1" dirty="0">
                        <a:solidFill>
                          <a:schemeClr val="bg1"/>
                        </a:solidFill>
                      </a:endParaRPr>
                    </a:p>
                    <a:p>
                      <a:pPr marL="0" marR="0" lvl="0" indent="0" algn="ctr" rtl="0">
                        <a:spcBef>
                          <a:spcPts val="0"/>
                        </a:spcBef>
                        <a:spcAft>
                          <a:spcPts val="0"/>
                        </a:spcAft>
                        <a:buClr>
                          <a:schemeClr val="dk1"/>
                        </a:buClr>
                        <a:buSzPts val="1200"/>
                        <a:buFont typeface="Calibri"/>
                        <a:buNone/>
                      </a:pPr>
                      <a:r>
                        <a:rPr lang="en" sz="1600" b="1" dirty="0">
                          <a:solidFill>
                            <a:schemeClr val="bg1"/>
                          </a:solidFill>
                        </a:rPr>
                        <a:t>Process</a:t>
                      </a:r>
                      <a:endParaRPr sz="16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tc>
                  <a:txBody>
                    <a:bodyPr/>
                    <a:lstStyle/>
                    <a:p>
                      <a:pPr marL="0" lvl="0" indent="0" algn="ctr" rtl="0">
                        <a:spcBef>
                          <a:spcPts val="0"/>
                        </a:spcBef>
                        <a:spcAft>
                          <a:spcPts val="0"/>
                        </a:spcAft>
                        <a:buNone/>
                      </a:pPr>
                      <a:r>
                        <a:rPr lang="en" sz="2400" b="1" dirty="0">
                          <a:solidFill>
                            <a:schemeClr val="bg1"/>
                          </a:solidFill>
                        </a:rPr>
                        <a:t>Marketing</a:t>
                      </a:r>
                      <a:endParaRPr sz="24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tc>
                  <a:txBody>
                    <a:bodyPr/>
                    <a:lstStyle/>
                    <a:p>
                      <a:pPr marL="0" lvl="0" indent="0" algn="ctr" rtl="0">
                        <a:spcBef>
                          <a:spcPts val="0"/>
                        </a:spcBef>
                        <a:spcAft>
                          <a:spcPts val="0"/>
                        </a:spcAft>
                        <a:buNone/>
                      </a:pPr>
                      <a:r>
                        <a:rPr lang="en" sz="2400" b="1" dirty="0">
                          <a:solidFill>
                            <a:schemeClr val="bg1"/>
                          </a:solidFill>
                        </a:rPr>
                        <a:t> Finance</a:t>
                      </a:r>
                      <a:endParaRPr sz="24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tc>
                  <a:txBody>
                    <a:bodyPr/>
                    <a:lstStyle/>
                    <a:p>
                      <a:pPr marL="0" lvl="0" indent="0" algn="ctr" rtl="0">
                        <a:spcBef>
                          <a:spcPts val="0"/>
                        </a:spcBef>
                        <a:spcAft>
                          <a:spcPts val="0"/>
                        </a:spcAft>
                        <a:buNone/>
                      </a:pPr>
                      <a:r>
                        <a:rPr lang="en" sz="2400" b="1" dirty="0">
                          <a:solidFill>
                            <a:schemeClr val="bg1"/>
                          </a:solidFill>
                        </a:rPr>
                        <a:t>IT</a:t>
                      </a:r>
                      <a:endParaRPr sz="24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tc>
                  <a:txBody>
                    <a:bodyPr/>
                    <a:lstStyle/>
                    <a:p>
                      <a:pPr marL="0" lvl="0" indent="0" algn="ctr" rtl="0">
                        <a:spcBef>
                          <a:spcPts val="0"/>
                        </a:spcBef>
                        <a:spcAft>
                          <a:spcPts val="0"/>
                        </a:spcAft>
                        <a:buNone/>
                      </a:pPr>
                      <a:r>
                        <a:rPr lang="en" sz="2400" b="1" dirty="0">
                          <a:solidFill>
                            <a:schemeClr val="bg1"/>
                          </a:solidFill>
                        </a:rPr>
                        <a:t>Customer</a:t>
                      </a:r>
                      <a:endParaRPr sz="2400" b="1" dirty="0">
                        <a:solidFill>
                          <a:schemeClr val="bg1"/>
                        </a:solidFill>
                      </a:endParaRPr>
                    </a:p>
                    <a:p>
                      <a:pPr marL="0" lvl="0" indent="0" algn="ctr" rtl="0">
                        <a:spcBef>
                          <a:spcPts val="0"/>
                        </a:spcBef>
                        <a:spcAft>
                          <a:spcPts val="0"/>
                        </a:spcAft>
                        <a:buNone/>
                      </a:pPr>
                      <a:r>
                        <a:rPr lang="en" sz="2400" b="1" dirty="0">
                          <a:solidFill>
                            <a:schemeClr val="bg1"/>
                          </a:solidFill>
                        </a:rPr>
                        <a:t>Support</a:t>
                      </a:r>
                      <a:endParaRPr sz="24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tc>
                  <a:txBody>
                    <a:bodyPr/>
                    <a:lstStyle/>
                    <a:p>
                      <a:pPr marL="0" lvl="0" indent="0" algn="ctr" rtl="0">
                        <a:spcBef>
                          <a:spcPts val="0"/>
                        </a:spcBef>
                        <a:spcAft>
                          <a:spcPts val="0"/>
                        </a:spcAft>
                        <a:buNone/>
                      </a:pPr>
                      <a:r>
                        <a:rPr lang="en" sz="2400" b="1" dirty="0">
                          <a:solidFill>
                            <a:schemeClr val="bg1"/>
                          </a:solidFill>
                        </a:rPr>
                        <a:t>Analytics</a:t>
                      </a:r>
                      <a:endParaRPr sz="2400" b="1" dirty="0">
                        <a:solidFill>
                          <a:schemeClr val="bg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49722E"/>
                    </a:solidFill>
                  </a:tcPr>
                </a:tc>
                <a:extLst>
                  <a:ext uri="{0D108BD9-81ED-4DB2-BD59-A6C34878D82A}">
                    <a16:rowId xmlns:a16="http://schemas.microsoft.com/office/drawing/2014/main" val="10000"/>
                  </a:ext>
                </a:extLst>
              </a:tr>
              <a:tr h="714033">
                <a:tc>
                  <a:txBody>
                    <a:bodyPr/>
                    <a:lstStyle/>
                    <a:p>
                      <a:pPr marL="0" marR="0" lvl="0" indent="0" algn="ctr" rtl="0">
                        <a:spcBef>
                          <a:spcPts val="0"/>
                        </a:spcBef>
                        <a:spcAft>
                          <a:spcPts val="0"/>
                        </a:spcAft>
                        <a:buClr>
                          <a:schemeClr val="lt1"/>
                        </a:buClr>
                        <a:buSzPts val="1200"/>
                        <a:buFont typeface="Calibri"/>
                        <a:buNone/>
                      </a:pPr>
                      <a:r>
                        <a:rPr lang="en" sz="1600" b="1" u="none" strike="noStrike" cap="none" dirty="0">
                          <a:solidFill>
                            <a:schemeClr val="tx1"/>
                          </a:solidFill>
                        </a:rPr>
                        <a:t>Billing and Invoices</a:t>
                      </a:r>
                      <a:endParaRPr sz="1600" b="1"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chemeClr val="lt1"/>
                        </a:buClr>
                        <a:buSzPts val="1200"/>
                        <a:buFont typeface="Calibri"/>
                        <a:buNone/>
                      </a:pPr>
                      <a:r>
                        <a:rPr lang="en" sz="1600"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Clr>
                          <a:schemeClr val="lt1"/>
                        </a:buClr>
                        <a:buSzPts val="1200"/>
                        <a:buFont typeface="Calibri"/>
                        <a:buNone/>
                      </a:pPr>
                      <a:r>
                        <a:rPr lang="en" sz="1600">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1"/>
                  </a:ext>
                </a:extLst>
              </a:tr>
              <a:tr h="517400">
                <a:tc>
                  <a:txBody>
                    <a:bodyPr/>
                    <a:lstStyle/>
                    <a:p>
                      <a:pPr marL="0" marR="0" lvl="0" indent="0" algn="ctr" rtl="0">
                        <a:spcBef>
                          <a:spcPts val="0"/>
                        </a:spcBef>
                        <a:spcAft>
                          <a:spcPts val="0"/>
                        </a:spcAft>
                        <a:buClr>
                          <a:schemeClr val="lt1"/>
                        </a:buClr>
                        <a:buSzPts val="1200"/>
                        <a:buFont typeface="Calibri"/>
                        <a:buNone/>
                      </a:pPr>
                      <a:r>
                        <a:rPr lang="en" sz="1600" b="1" u="none" strike="noStrike" cap="none" dirty="0">
                          <a:solidFill>
                            <a:schemeClr val="tx1"/>
                          </a:solidFill>
                        </a:rPr>
                        <a:t>Ads Revenue</a:t>
                      </a:r>
                      <a:endParaRPr sz="1600" b="1"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714033">
                <a:tc>
                  <a:txBody>
                    <a:bodyPr/>
                    <a:lstStyle/>
                    <a:p>
                      <a:pPr marL="0" marR="0" lvl="0" indent="0" algn="ctr" rtl="0">
                        <a:spcBef>
                          <a:spcPts val="0"/>
                        </a:spcBef>
                        <a:spcAft>
                          <a:spcPts val="0"/>
                        </a:spcAft>
                        <a:buClr>
                          <a:schemeClr val="lt1"/>
                        </a:buClr>
                        <a:buSzPts val="1200"/>
                        <a:buFont typeface="Calibri"/>
                        <a:buNone/>
                      </a:pPr>
                      <a:r>
                        <a:rPr lang="en" sz="1600" b="1" dirty="0">
                          <a:solidFill>
                            <a:schemeClr val="tx1"/>
                          </a:solidFill>
                        </a:rPr>
                        <a:t>Subs Revenue</a:t>
                      </a:r>
                      <a:endParaRPr sz="1600" b="1"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dk1"/>
                        </a:buClr>
                        <a:buSzPts val="1200"/>
                        <a:buFont typeface="Calibri"/>
                        <a:buNone/>
                      </a:pP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3"/>
                  </a:ext>
                </a:extLst>
              </a:tr>
              <a:tr h="590533">
                <a:tc>
                  <a:txBody>
                    <a:bodyPr/>
                    <a:lstStyle/>
                    <a:p>
                      <a:pPr marL="0" marR="0" lvl="0" indent="0" algn="ctr" rtl="0">
                        <a:spcBef>
                          <a:spcPts val="0"/>
                        </a:spcBef>
                        <a:spcAft>
                          <a:spcPts val="0"/>
                        </a:spcAft>
                        <a:buClr>
                          <a:schemeClr val="lt1"/>
                        </a:buClr>
                        <a:buSzPts val="1200"/>
                        <a:buFont typeface="Calibri"/>
                        <a:buNone/>
                      </a:pPr>
                      <a:r>
                        <a:rPr lang="en" sz="1600" b="1" u="none" strike="noStrike" cap="none" dirty="0">
                          <a:solidFill>
                            <a:schemeClr val="tx1"/>
                          </a:solidFill>
                        </a:rPr>
                        <a:t>strategy</a:t>
                      </a:r>
                      <a:endParaRPr sz="1600" b="1"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4"/>
                  </a:ext>
                </a:extLst>
              </a:tr>
              <a:tr h="907167">
                <a:tc>
                  <a:txBody>
                    <a:bodyPr/>
                    <a:lstStyle/>
                    <a:p>
                      <a:pPr marL="0" marR="0" lvl="0" indent="0" algn="ctr" rtl="0">
                        <a:spcBef>
                          <a:spcPts val="0"/>
                        </a:spcBef>
                        <a:spcAft>
                          <a:spcPts val="0"/>
                        </a:spcAft>
                        <a:buClr>
                          <a:schemeClr val="lt1"/>
                        </a:buClr>
                        <a:buSzPts val="1200"/>
                        <a:buFont typeface="Calibri"/>
                        <a:buNone/>
                      </a:pPr>
                      <a:r>
                        <a:rPr lang="en" sz="1600" b="1" u="none" strike="noStrike" cap="none" dirty="0">
                          <a:solidFill>
                            <a:schemeClr val="tx1"/>
                          </a:solidFill>
                        </a:rPr>
                        <a:t>discount </a:t>
                      </a:r>
                      <a:r>
                        <a:rPr lang="en" sz="1600" b="1" dirty="0">
                          <a:solidFill>
                            <a:schemeClr val="tx1"/>
                          </a:solidFill>
                        </a:rPr>
                        <a:t>implementation</a:t>
                      </a:r>
                      <a:endParaRPr sz="1600" b="1"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a:solidFill>
                            <a:schemeClr val="tx1"/>
                          </a:solidFill>
                        </a:rPr>
                        <a:t>x</a:t>
                      </a:r>
                      <a:endParaRPr sz="1600" u="none" strike="noStrike" cap="none">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tc>
                  <a:txBody>
                    <a:bodyPr/>
                    <a:lstStyle/>
                    <a:p>
                      <a:pPr marL="0" marR="0" lvl="0" indent="0" algn="ctr" rtl="0">
                        <a:spcBef>
                          <a:spcPts val="0"/>
                        </a:spcBef>
                        <a:spcAft>
                          <a:spcPts val="0"/>
                        </a:spcAft>
                        <a:buClr>
                          <a:schemeClr val="lt1"/>
                        </a:buClr>
                        <a:buSzPts val="1200"/>
                        <a:buFont typeface="Calibri"/>
                        <a:buNone/>
                      </a:pPr>
                      <a:r>
                        <a:rPr lang="en" sz="1600" u="none" strike="noStrike" cap="none" dirty="0">
                          <a:solidFill>
                            <a:schemeClr val="tx1"/>
                          </a:solidFill>
                        </a:rPr>
                        <a:t>x</a:t>
                      </a:r>
                      <a:endParaRPr sz="1600" u="none" strike="noStrike" cap="none" dirty="0">
                        <a:solidFill>
                          <a:schemeClr val="tx1"/>
                        </a:solidFill>
                      </a:endParaRPr>
                    </a:p>
                  </a:txBody>
                  <a:tcPr marL="121900" marR="121900" marT="121900" marB="1219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chemeClr val="accent6"/>
                    </a:solidFill>
                  </a:tcPr>
                </a:tc>
                <a:extLst>
                  <a:ext uri="{0D108BD9-81ED-4DB2-BD59-A6C34878D82A}">
                    <a16:rowId xmlns:a16="http://schemas.microsoft.com/office/drawing/2014/main" val="10005"/>
                  </a:ext>
                </a:extLst>
              </a:tr>
            </a:tbl>
          </a:graphicData>
        </a:graphic>
      </p:graphicFrame>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3718</TotalTime>
  <Words>2371</Words>
  <Application>Microsoft Office PowerPoint</Application>
  <PresentationFormat>Widescreen</PresentationFormat>
  <Paragraphs>922</Paragraphs>
  <Slides>34</Slides>
  <Notes>27</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34</vt:i4>
      </vt:variant>
    </vt:vector>
  </HeadingPairs>
  <TitlesOfParts>
    <vt:vector size="47" baseType="lpstr">
      <vt:lpstr>Söhne</vt:lpstr>
      <vt:lpstr>Times New Roman</vt:lpstr>
      <vt:lpstr>Poppins</vt:lpstr>
      <vt:lpstr>Lucida Sans</vt:lpstr>
      <vt:lpstr>Calibri</vt:lpstr>
      <vt:lpstr>Calibri Light</vt:lpstr>
      <vt:lpstr>Roboto</vt:lpstr>
      <vt:lpstr>Poppins SemiBold</vt:lpstr>
      <vt:lpstr>Poppins Medium</vt:lpstr>
      <vt:lpstr>Merriweather</vt:lpstr>
      <vt:lpstr>Open Sans</vt:lpstr>
      <vt:lpstr>Arial</vt:lpstr>
      <vt:lpstr>Office Theme</vt:lpstr>
      <vt:lpstr>PowerPoint Presentation</vt:lpstr>
      <vt:lpstr>PowerPoint Presentation</vt:lpstr>
      <vt:lpstr>PowerPoint Presentation</vt:lpstr>
      <vt:lpstr>PowerPoint Presentation</vt:lpstr>
      <vt:lpstr>PowerPoint Presentation</vt:lpstr>
      <vt:lpstr>Business Dimensional Lifecycle</vt:lpstr>
      <vt:lpstr>PowerPoint Presentation</vt:lpstr>
      <vt:lpstr>High Level DW Bus Matrix</vt:lpstr>
      <vt:lpstr>Opportunity Matrix</vt:lpstr>
      <vt:lpstr>Prioritization Grid</vt:lpstr>
      <vt:lpstr>Detailed Bus Matrix</vt:lpstr>
      <vt:lpstr>Conformed Dimensions</vt:lpstr>
      <vt:lpstr>Logical Fact Table Diagram</vt:lpstr>
      <vt:lpstr>Spotify – Detailed Fact Table – Monthly user billing</vt:lpstr>
      <vt:lpstr>High level Model Diagram</vt:lpstr>
      <vt:lpstr>Star Schema - User Billing</vt:lpstr>
      <vt:lpstr>Dimension Table Detailed Diagram : User Billing Dimension</vt:lpstr>
      <vt:lpstr>Dimension Attribute Detail Descriptions</vt:lpstr>
      <vt:lpstr>PowerPoint Presentation</vt:lpstr>
      <vt:lpstr>Transformation Rules for Revenue</vt:lpstr>
      <vt:lpstr>Cube Design for Revenue</vt:lpstr>
      <vt:lpstr>PowerPoint Presentation</vt:lpstr>
      <vt:lpstr>DW Bus Architecture Matrix </vt:lpstr>
      <vt:lpstr>PowerPoint Presentation</vt:lpstr>
      <vt:lpstr>PowerPoint Presentation</vt:lpstr>
      <vt:lpstr>User And Task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Amal R Babu</dc:creator>
  <cp:lastModifiedBy>Prachi Wilson Jacob</cp:lastModifiedBy>
  <cp:revision>20</cp:revision>
  <dcterms:created xsi:type="dcterms:W3CDTF">2022-11-28T05:54:09Z</dcterms:created>
  <dcterms:modified xsi:type="dcterms:W3CDTF">2024-05-07T16:28:12Z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2023-12-01T21:31:35Z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055f4347-6520-40b0-83c9-40e730ef0dce</vt:lpwstr>
  </property>
  <property fmtid="{D5CDD505-2E9C-101B-9397-08002B2CF9AE}" pid="8" name="MSIP_Label_a73fd474-4f3c-44ed-88fb-5cc4bd2471bf_ContentBits">
    <vt:lpwstr>0</vt:lpwstr>
  </property>
</Properties>
</file>

<file path=docProps/thumbnail.jpeg>
</file>